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7" r:id="rId2"/>
    <p:sldId id="259" r:id="rId3"/>
    <p:sldId id="260" r:id="rId4"/>
    <p:sldId id="262" r:id="rId5"/>
    <p:sldId id="261" r:id="rId6"/>
    <p:sldId id="263" r:id="rId7"/>
    <p:sldId id="265" r:id="rId8"/>
    <p:sldId id="273" r:id="rId9"/>
    <p:sldId id="264" r:id="rId10"/>
    <p:sldId id="266" r:id="rId11"/>
    <p:sldId id="267" r:id="rId12"/>
    <p:sldId id="269" r:id="rId13"/>
    <p:sldId id="270" r:id="rId14"/>
    <p:sldId id="268" r:id="rId15"/>
    <p:sldId id="275" r:id="rId16"/>
    <p:sldId id="271" r:id="rId17"/>
    <p:sldId id="272" r:id="rId18"/>
    <p:sldId id="274" r:id="rId19"/>
    <p:sldId id="258"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1FAF"/>
    <a:srgbClr val="150CC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02" autoAdjust="0"/>
    <p:restoredTop sz="85289" autoAdjust="0"/>
  </p:normalViewPr>
  <p:slideViewPr>
    <p:cSldViewPr>
      <p:cViewPr>
        <p:scale>
          <a:sx n="70" d="100"/>
          <a:sy n="70" d="100"/>
        </p:scale>
        <p:origin x="-804" y="-20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p:scale>
          <a:sx n="130" d="100"/>
          <a:sy n="130" d="100"/>
        </p:scale>
        <p:origin x="-2898" y="184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B310F3-6035-4252-A91D-2BF05E905754}" type="datetimeFigureOut">
              <a:rPr lang="en-US" smtClean="0"/>
              <a:t>3/16/2017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66F103-A2E3-410A-9091-5492B5E27EB8}" type="slidenum">
              <a:rPr lang="en-US" smtClean="0"/>
              <a:t>‹#›</a:t>
            </a:fld>
            <a:endParaRPr lang="en-US"/>
          </a:p>
        </p:txBody>
      </p:sp>
    </p:spTree>
    <p:extLst>
      <p:ext uri="{BB962C8B-B14F-4D97-AF65-F5344CB8AC3E}">
        <p14:creationId xmlns:p14="http://schemas.microsoft.com/office/powerpoint/2010/main" val="1283144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 knows what Go for Green® is? –</a:t>
            </a:r>
            <a:r>
              <a:rPr lang="en-US" baseline="0" dirty="0" smtClean="0"/>
              <a:t> or --- Today  you</a:t>
            </a:r>
            <a:r>
              <a:rPr lang="en-US" dirty="0" smtClean="0"/>
              <a:t> will be trained on </a:t>
            </a:r>
            <a:r>
              <a:rPr lang="en-US" smtClean="0"/>
              <a:t>the re-designed/revamped G4G 2015.</a:t>
            </a:r>
            <a:endParaRPr lang="en-US" dirty="0" smtClean="0"/>
          </a:p>
          <a:p>
            <a:r>
              <a:rPr lang="en-US" dirty="0" smtClean="0"/>
              <a:t>FYI for speaker: outline —</a:t>
            </a:r>
          </a:p>
          <a:p>
            <a:endParaRPr lang="en-US" dirty="0" smtClean="0"/>
          </a:p>
          <a:p>
            <a:r>
              <a:rPr lang="en-US" dirty="0" smtClean="0"/>
              <a:t>- What Our Service Members Eat Matters – Food intake directly affects readiness.</a:t>
            </a:r>
          </a:p>
          <a:p>
            <a:r>
              <a:rPr lang="en-US" dirty="0" smtClean="0"/>
              <a:t>- A Brief History of G4G – Program existed since 2010, but was not consistent DoD wide.  Nutrition criteria was based only on 2 factors.  G4G 2015 is based on 4 criteria and an additional salt symbol.</a:t>
            </a:r>
          </a:p>
          <a:p>
            <a:pPr marL="171450" indent="-171450">
              <a:buFontTx/>
              <a:buChar char="-"/>
            </a:pPr>
            <a:endParaRPr lang="en-US" dirty="0" smtClean="0"/>
          </a:p>
          <a:p>
            <a:r>
              <a:rPr lang="en-US" dirty="0" smtClean="0"/>
              <a:t>- What’s Different About the New G4G? – The new </a:t>
            </a:r>
            <a:r>
              <a:rPr lang="en-US" dirty="0"/>
              <a:t>program provides </a:t>
            </a:r>
            <a:r>
              <a:rPr lang="en-US" dirty="0" smtClean="0"/>
              <a:t>8 training </a:t>
            </a:r>
            <a:r>
              <a:rPr lang="en-US" dirty="0"/>
              <a:t>modules, </a:t>
            </a:r>
            <a:r>
              <a:rPr lang="en-US" dirty="0" smtClean="0"/>
              <a:t>resources, marketing materials available on NKO.  This info is standardized and all services use it.  Deviation is not permitted.</a:t>
            </a:r>
          </a:p>
          <a:p>
            <a:endParaRPr lang="en-US" dirty="0" smtClean="0"/>
          </a:p>
          <a:p>
            <a:r>
              <a:rPr lang="en-US" dirty="0" smtClean="0"/>
              <a:t>- Food Cards/Beverage Cards – These are green, yellow and red and have a salt symbol associated with each of these colors.  There is a total of 9 cards.  Beverages have 3 cards since they do not have a salt symbol. </a:t>
            </a:r>
          </a:p>
          <a:p>
            <a:endParaRPr lang="en-US" dirty="0" smtClean="0"/>
          </a:p>
          <a:p>
            <a:r>
              <a:rPr lang="en-US" dirty="0" smtClean="0"/>
              <a:t>- Food Placement – Uses choice architecture to organize the food </a:t>
            </a:r>
            <a:r>
              <a:rPr lang="en-US" dirty="0"/>
              <a:t>on serving </a:t>
            </a:r>
            <a:r>
              <a:rPr lang="en-US" dirty="0" smtClean="0"/>
              <a:t>lines by presenting the green coded items first.</a:t>
            </a:r>
          </a:p>
          <a:p>
            <a:pPr marL="171450" indent="-171450">
              <a:buFontTx/>
              <a:buChar char="-"/>
            </a:pPr>
            <a:endParaRPr lang="en-US" dirty="0" smtClean="0"/>
          </a:p>
          <a:p>
            <a:r>
              <a:rPr lang="en-US" dirty="0" smtClean="0"/>
              <a:t>- Dining Facility Staff Role As the G4G Champion – Promote the program through marketing materials display, sample plates and positive expression of G4G.</a:t>
            </a:r>
          </a:p>
          <a:p>
            <a:endParaRPr lang="en-US" dirty="0" smtClean="0"/>
          </a:p>
          <a:p>
            <a:r>
              <a:rPr lang="en-US" dirty="0" smtClean="0"/>
              <a:t>- Managers-Only Section – Quality control on accuracy of food cards, supervisory goals and resources. </a:t>
            </a:r>
          </a:p>
          <a:p>
            <a:endParaRPr lang="en-US" dirty="0"/>
          </a:p>
        </p:txBody>
      </p:sp>
      <p:sp>
        <p:nvSpPr>
          <p:cNvPr id="4" name="Slide Number Placeholder 3"/>
          <p:cNvSpPr>
            <a:spLocks noGrp="1"/>
          </p:cNvSpPr>
          <p:nvPr>
            <p:ph type="sldNum" sz="quarter" idx="10"/>
          </p:nvPr>
        </p:nvSpPr>
        <p:spPr/>
        <p:txBody>
          <a:bodyPr/>
          <a:lstStyle/>
          <a:p>
            <a:fld id="{BA210358-A10B-A64E-B718-1870F3CD2926}" type="slidenum">
              <a:rPr lang="en-US" smtClean="0"/>
              <a:t>1</a:t>
            </a:fld>
            <a:endParaRPr lang="en-US"/>
          </a:p>
        </p:txBody>
      </p:sp>
    </p:spTree>
    <p:extLst>
      <p:ext uri="{BB962C8B-B14F-4D97-AF65-F5344CB8AC3E}">
        <p14:creationId xmlns:p14="http://schemas.microsoft.com/office/powerpoint/2010/main" val="73479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tight spaces or crowded bars, you can use the G4G-approved color code table. (Do not make your own so we can keep a uniform/ standardized look!) This puts items in Red, Yellow, and Green and Low, Moderate, and High sodium categories. This allows for a clean, organized look. </a:t>
            </a:r>
          </a:p>
          <a:p>
            <a:r>
              <a:rPr lang="en-US" dirty="0" smtClean="0"/>
              <a:t>The website for obtaining this table is: </a:t>
            </a:r>
          </a:p>
          <a:p>
            <a:r>
              <a:rPr lang="en-US" dirty="0" smtClean="0"/>
              <a:t>http</a:t>
            </a:r>
            <a:r>
              <a:rPr lang="en-US" dirty="0"/>
              <a:t>://hprc-online.org/nutrition/go-for-green/displaying-food-cards-at-meals. </a:t>
            </a:r>
            <a:endParaRPr lang="en-US" dirty="0" smtClean="0"/>
          </a:p>
          <a:p>
            <a:endParaRPr lang="en-US" dirty="0"/>
          </a:p>
        </p:txBody>
      </p:sp>
      <p:sp>
        <p:nvSpPr>
          <p:cNvPr id="4" name="Slide Number Placeholder 3"/>
          <p:cNvSpPr>
            <a:spLocks noGrp="1"/>
          </p:cNvSpPr>
          <p:nvPr>
            <p:ph type="sldNum" sz="quarter" idx="10"/>
          </p:nvPr>
        </p:nvSpPr>
        <p:spPr/>
        <p:txBody>
          <a:bodyPr/>
          <a:lstStyle/>
          <a:p>
            <a:fld id="{BA210358-A10B-A64E-B718-1870F3CD2926}" type="slidenum">
              <a:rPr lang="en-US" smtClean="0"/>
              <a:t>10</a:t>
            </a:fld>
            <a:endParaRPr lang="en-US"/>
          </a:p>
        </p:txBody>
      </p:sp>
    </p:spTree>
    <p:extLst>
      <p:ext uri="{BB962C8B-B14F-4D97-AF65-F5344CB8AC3E}">
        <p14:creationId xmlns:p14="http://schemas.microsoft.com/office/powerpoint/2010/main" val="40350713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When displaying Food</a:t>
            </a:r>
            <a:r>
              <a:rPr lang="en-US" baseline="0" dirty="0" smtClean="0"/>
              <a:t> Cards, it is important to keep them neat, clean, and well-organized. This keeps the Food Cards easy to read and more likely that the service member will notice and trust</a:t>
            </a:r>
            <a:r>
              <a:rPr lang="en-US" dirty="0" smtClean="0"/>
              <a:t> them</a:t>
            </a:r>
            <a:r>
              <a:rPr lang="en-US" baseline="0" dirty="0" smtClean="0"/>
              <a:t>. This visual shows that each menu item has a standardized G4G coded Food Card right in front it</a:t>
            </a:r>
            <a:r>
              <a:rPr lang="en-US" dirty="0" smtClean="0"/>
              <a:t> and that</a:t>
            </a:r>
            <a:r>
              <a:rPr lang="en-US" baseline="0" dirty="0" smtClean="0"/>
              <a:t> the item is clearly labeled. </a:t>
            </a:r>
            <a:endParaRPr lang="en-US" dirty="0" smtClean="0"/>
          </a:p>
          <a:p>
            <a:endParaRPr lang="en-US" dirty="0"/>
          </a:p>
        </p:txBody>
      </p:sp>
      <p:sp>
        <p:nvSpPr>
          <p:cNvPr id="4" name="Slide Number Placeholder 3"/>
          <p:cNvSpPr>
            <a:spLocks noGrp="1"/>
          </p:cNvSpPr>
          <p:nvPr>
            <p:ph type="sldNum" sz="quarter" idx="10"/>
          </p:nvPr>
        </p:nvSpPr>
        <p:spPr/>
        <p:txBody>
          <a:bodyPr/>
          <a:lstStyle/>
          <a:p>
            <a:fld id="{BA210358-A10B-A64E-B718-1870F3CD2926}" type="slidenum">
              <a:rPr lang="en-US" smtClean="0"/>
              <a:t>11</a:t>
            </a:fld>
            <a:endParaRPr lang="en-US"/>
          </a:p>
        </p:txBody>
      </p:sp>
    </p:spTree>
    <p:extLst>
      <p:ext uri="{BB962C8B-B14F-4D97-AF65-F5344CB8AC3E}">
        <p14:creationId xmlns:p14="http://schemas.microsoft.com/office/powerpoint/2010/main" val="9424643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F</a:t>
            </a:r>
            <a:r>
              <a:rPr lang="en-US" baseline="0" dirty="0" smtClean="0"/>
              <a:t>ood placement is such an important part of the Go for Green</a:t>
            </a:r>
            <a:r>
              <a:rPr lang="en-US" baseline="30000" dirty="0" smtClean="0"/>
              <a:t>®</a:t>
            </a:r>
            <a:r>
              <a:rPr lang="en-US" baseline="0" dirty="0" smtClean="0"/>
              <a:t> program. It is</a:t>
            </a:r>
            <a:r>
              <a:rPr lang="en-US" dirty="0" smtClean="0"/>
              <a:t> </a:t>
            </a:r>
            <a:r>
              <a:rPr lang="en-US" baseline="0" dirty="0" smtClean="0"/>
              <a:t>a new feature of Go for Green</a:t>
            </a:r>
            <a:r>
              <a:rPr lang="en-US" baseline="30000" dirty="0" smtClean="0"/>
              <a:t>®.</a:t>
            </a:r>
            <a:r>
              <a:rPr lang="en-US" baseline="0" dirty="0" smtClean="0"/>
              <a:t>  This training will help describe how you can nudge service members to increase their Green-coded foods by simply changing WHERE these items are displayed. </a:t>
            </a:r>
            <a:endParaRPr lang="en-US" dirty="0" smtClean="0"/>
          </a:p>
          <a:p>
            <a:endParaRPr lang="en-US" baseline="0" dirty="0" smtClean="0"/>
          </a:p>
          <a:p>
            <a:r>
              <a:rPr lang="en-US" baseline="0" dirty="0" smtClean="0"/>
              <a:t>What you serve matters, but also WHERE you place foods can influence what diners choose to eat. In addition to where you place menu items, promotion and marketing along with availability all affect the what diners choose. In general, diners tend to </a:t>
            </a:r>
            <a:r>
              <a:rPr lang="en-US" dirty="0" smtClean="0"/>
              <a:t>choice</a:t>
            </a:r>
            <a:r>
              <a:rPr lang="en-US" baseline="0" dirty="0" smtClean="0"/>
              <a:t> foods that are closest to them. Go for Green</a:t>
            </a:r>
            <a:r>
              <a:rPr lang="en-US" baseline="30000" dirty="0" smtClean="0"/>
              <a:t>®</a:t>
            </a:r>
            <a:r>
              <a:rPr lang="en-US" baseline="0" dirty="0" smtClean="0"/>
              <a:t> can encourage performance-enhancing choices, by making the best fuel (Green-coded items) easy to find. </a:t>
            </a:r>
          </a:p>
        </p:txBody>
      </p:sp>
      <p:sp>
        <p:nvSpPr>
          <p:cNvPr id="4" name="Slide Number Placeholder 3"/>
          <p:cNvSpPr>
            <a:spLocks noGrp="1"/>
          </p:cNvSpPr>
          <p:nvPr>
            <p:ph type="sldNum" sz="quarter" idx="10"/>
          </p:nvPr>
        </p:nvSpPr>
        <p:spPr/>
        <p:txBody>
          <a:bodyPr/>
          <a:lstStyle/>
          <a:p>
            <a:fld id="{BA210358-A10B-A64E-B718-1870F3CD2926}" type="slidenum">
              <a:rPr lang="en-US" smtClean="0"/>
              <a:t>12</a:t>
            </a:fld>
            <a:endParaRPr lang="en-US"/>
          </a:p>
        </p:txBody>
      </p:sp>
    </p:spTree>
    <p:extLst>
      <p:ext uri="{BB962C8B-B14F-4D97-AF65-F5344CB8AC3E}">
        <p14:creationId xmlns:p14="http://schemas.microsoft.com/office/powerpoint/2010/main" val="2993654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t>
            </a:r>
            <a:r>
              <a:rPr lang="en-US" dirty="0" smtClean="0"/>
              <a:t>he</a:t>
            </a:r>
            <a:r>
              <a:rPr lang="en-US" baseline="0" dirty="0" smtClean="0"/>
              <a:t> Go for Green</a:t>
            </a:r>
            <a:r>
              <a:rPr lang="en-US" baseline="30000" dirty="0" smtClean="0"/>
              <a:t>®</a:t>
            </a:r>
            <a:r>
              <a:rPr lang="en-US" baseline="0" dirty="0" smtClean="0"/>
              <a:t> labeling needs to be accurate. Check – does the food, drink, or recipe match the Food Card or Beverage Card near it? If it’s a match – great! If not, find the correct Food Card.  The integrity of the program is displaying accurate</a:t>
            </a:r>
            <a:r>
              <a:rPr lang="en-US" dirty="0" smtClean="0"/>
              <a:t> food codes to the food displayed.</a:t>
            </a:r>
            <a:endParaRPr lang="en-US" dirty="0"/>
          </a:p>
        </p:txBody>
      </p:sp>
      <p:sp>
        <p:nvSpPr>
          <p:cNvPr id="4" name="Slide Number Placeholder 3"/>
          <p:cNvSpPr>
            <a:spLocks noGrp="1"/>
          </p:cNvSpPr>
          <p:nvPr>
            <p:ph type="sldNum" sz="quarter" idx="10"/>
          </p:nvPr>
        </p:nvSpPr>
        <p:spPr/>
        <p:txBody>
          <a:bodyPr/>
          <a:lstStyle/>
          <a:p>
            <a:fld id="{BA210358-A10B-A64E-B718-1870F3CD2926}" type="slidenum">
              <a:rPr lang="en-US" smtClean="0"/>
              <a:t>13</a:t>
            </a:fld>
            <a:endParaRPr lang="en-US"/>
          </a:p>
        </p:txBody>
      </p:sp>
    </p:spTree>
    <p:extLst>
      <p:ext uri="{BB962C8B-B14F-4D97-AF65-F5344CB8AC3E}">
        <p14:creationId xmlns:p14="http://schemas.microsoft.com/office/powerpoint/2010/main" val="20567624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&lt;Ask audience&gt;</a:t>
            </a:r>
          </a:p>
          <a:p>
            <a:r>
              <a:rPr lang="en-US" dirty="0" smtClean="0"/>
              <a:t>Look</a:t>
            </a:r>
            <a:r>
              <a:rPr lang="en-US" baseline="0" dirty="0" smtClean="0"/>
              <a:t> at these 10 menu items for the hotline – which belongs first, in the Green-coded, which belong next in the Yellow-coded section, and which belong last in the Red-coded group?</a:t>
            </a:r>
          </a:p>
          <a:p>
            <a:endParaRPr lang="en-US" baseline="0" dirty="0" smtClean="0"/>
          </a:p>
          <a:p>
            <a:r>
              <a:rPr lang="en-US" i="1" baseline="0" dirty="0" smtClean="0"/>
              <a:t>Answers:</a:t>
            </a:r>
          </a:p>
          <a:p>
            <a:r>
              <a:rPr lang="en-US" b="1" i="1" baseline="0" dirty="0" smtClean="0"/>
              <a:t>Click 1-4 </a:t>
            </a:r>
            <a:r>
              <a:rPr lang="en-US" i="1" baseline="0" dirty="0" smtClean="0"/>
              <a:t>– Green-coded – zucchini, green beans, chicken, baked sweet potato</a:t>
            </a:r>
          </a:p>
          <a:p>
            <a:r>
              <a:rPr lang="en-US" b="1" i="1" baseline="0" dirty="0" smtClean="0"/>
              <a:t>Click 5-7 </a:t>
            </a:r>
            <a:r>
              <a:rPr lang="en-US" i="1" baseline="0" dirty="0" smtClean="0"/>
              <a:t>– Yellow-coded – mashed potatoes, BBQ pork, white rice pilaf</a:t>
            </a:r>
          </a:p>
          <a:p>
            <a:r>
              <a:rPr lang="en-US" b="1" i="1" baseline="0" dirty="0" smtClean="0"/>
              <a:t>Click 8-10 </a:t>
            </a:r>
            <a:r>
              <a:rPr lang="en-US" i="1" baseline="0" dirty="0" smtClean="0"/>
              <a:t>– Red-coded – fried fish, creamed spinach, mac and cheese </a:t>
            </a:r>
          </a:p>
        </p:txBody>
      </p:sp>
      <p:sp>
        <p:nvSpPr>
          <p:cNvPr id="4" name="Slide Number Placeholder 3"/>
          <p:cNvSpPr>
            <a:spLocks noGrp="1"/>
          </p:cNvSpPr>
          <p:nvPr>
            <p:ph type="sldNum" sz="quarter" idx="10"/>
          </p:nvPr>
        </p:nvSpPr>
        <p:spPr/>
        <p:txBody>
          <a:bodyPr/>
          <a:lstStyle/>
          <a:p>
            <a:fld id="{BA210358-A10B-A64E-B718-1870F3CD2926}" type="slidenum">
              <a:rPr lang="en-US" smtClean="0"/>
              <a:t>14</a:t>
            </a:fld>
            <a:endParaRPr lang="en-US"/>
          </a:p>
        </p:txBody>
      </p:sp>
    </p:spTree>
    <p:extLst>
      <p:ext uri="{BB962C8B-B14F-4D97-AF65-F5344CB8AC3E}">
        <p14:creationId xmlns:p14="http://schemas.microsoft.com/office/powerpoint/2010/main" val="403507134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78000" y="168275"/>
            <a:ext cx="3711575" cy="2784475"/>
          </a:xfrm>
        </p:spPr>
      </p:sp>
      <p:sp>
        <p:nvSpPr>
          <p:cNvPr id="3" name="Notes Placeholder 2"/>
          <p:cNvSpPr>
            <a:spLocks noGrp="1"/>
          </p:cNvSpPr>
          <p:nvPr>
            <p:ph type="body" idx="1"/>
          </p:nvPr>
        </p:nvSpPr>
        <p:spPr/>
        <p:txBody>
          <a:bodyPr/>
          <a:lstStyle/>
          <a:p>
            <a:r>
              <a:rPr lang="en-US" dirty="0" smtClean="0"/>
              <a:t>&lt;Ask audience&gt;</a:t>
            </a:r>
          </a:p>
          <a:p>
            <a:r>
              <a:rPr lang="en-US" dirty="0" smtClean="0"/>
              <a:t>Look</a:t>
            </a:r>
            <a:r>
              <a:rPr lang="en-US" baseline="0" dirty="0" smtClean="0"/>
              <a:t> at these 10 menu items for the hotline – which belongs first, in the Green-coded entrée section, which belong next in the Yellow-coded entrée section, and which belong last in the Red-coded entrée group?</a:t>
            </a:r>
          </a:p>
          <a:p>
            <a:endParaRPr lang="en-US" baseline="0" dirty="0" smtClean="0"/>
          </a:p>
          <a:p>
            <a:r>
              <a:rPr lang="en-US" baseline="0" dirty="0" smtClean="0"/>
              <a:t>Next, go through the starchy sides category and then the non-starchy sides category. </a:t>
            </a:r>
          </a:p>
          <a:p>
            <a:endParaRPr lang="en-US" baseline="0" dirty="0" smtClean="0"/>
          </a:p>
          <a:p>
            <a:r>
              <a:rPr lang="en-US" i="1" baseline="0" dirty="0" smtClean="0"/>
              <a:t>Answers:</a:t>
            </a:r>
          </a:p>
          <a:p>
            <a:r>
              <a:rPr lang="en-US" i="1" baseline="0" dirty="0" smtClean="0"/>
              <a:t>Click 1 – Entrees – chicken, BBQ pork, fried fish</a:t>
            </a:r>
          </a:p>
          <a:p>
            <a:pPr defTabSz="897301">
              <a:defRPr/>
            </a:pPr>
            <a:r>
              <a:rPr lang="en-US" i="1" baseline="0" dirty="0" smtClean="0"/>
              <a:t>Click 2 – Starchy sides – baked sweet potato, mashed potatoes, white rice pilaf, mac and cheese </a:t>
            </a:r>
          </a:p>
          <a:p>
            <a:r>
              <a:rPr lang="en-US" i="1" baseline="0" dirty="0" smtClean="0"/>
              <a:t>Click 3 – Non-starchy sides – zucchini, green beans, creamed spinach</a:t>
            </a:r>
          </a:p>
        </p:txBody>
      </p:sp>
      <p:sp>
        <p:nvSpPr>
          <p:cNvPr id="4" name="Slide Number Placeholder 3"/>
          <p:cNvSpPr>
            <a:spLocks noGrp="1"/>
          </p:cNvSpPr>
          <p:nvPr>
            <p:ph type="sldNum" sz="quarter" idx="10"/>
          </p:nvPr>
        </p:nvSpPr>
        <p:spPr/>
        <p:txBody>
          <a:bodyPr/>
          <a:lstStyle/>
          <a:p>
            <a:fld id="{D5B4D8F8-9859-4C8C-ADC7-F1C382E878A6}" type="slidenum">
              <a:rPr lang="en-US" smtClean="0"/>
              <a:pPr/>
              <a:t>15</a:t>
            </a:fld>
            <a:endParaRPr lang="en-US" dirty="0"/>
          </a:p>
        </p:txBody>
      </p:sp>
    </p:spTree>
    <p:extLst>
      <p:ext uri="{BB962C8B-B14F-4D97-AF65-F5344CB8AC3E}">
        <p14:creationId xmlns:p14="http://schemas.microsoft.com/office/powerpoint/2010/main" val="42906040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Armed</a:t>
            </a:r>
            <a:r>
              <a:rPr lang="en-US" baseline="0" dirty="0" smtClean="0"/>
              <a:t> Forces Recipe Service (A</a:t>
            </a:r>
            <a:r>
              <a:rPr lang="en-US" dirty="0" smtClean="0"/>
              <a:t>FRS) is located at the Natick Soldier</a:t>
            </a:r>
            <a:r>
              <a:rPr lang="en-US" baseline="0" dirty="0" smtClean="0"/>
              <a:t> Research, Development, and Engineering Center and is an important partner of Go for Green</a:t>
            </a:r>
            <a:r>
              <a:rPr lang="en-US" baseline="30000" dirty="0" smtClean="0"/>
              <a:t>®</a:t>
            </a:r>
            <a:r>
              <a:rPr lang="en-US" baseline="0" dirty="0" smtClean="0"/>
              <a:t> . AFRS is working hard to create new recipes, updating and revising old recipes, testing local recipes, and providing dining facilities with standardized recipes.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AFRS</a:t>
            </a:r>
            <a:r>
              <a:rPr lang="en-US" baseline="0" dirty="0" smtClean="0"/>
              <a:t> recipes have been lab tested to create high-quality, nutritious, and tasty recipes for use in military dining facilities. Lab testing confirms details </a:t>
            </a:r>
            <a:r>
              <a:rPr lang="en-US" dirty="0" smtClean="0"/>
              <a:t>including</a:t>
            </a:r>
            <a:r>
              <a:rPr lang="en-US" baseline="0" dirty="0" smtClean="0"/>
              <a:t> yield, temperature, timing, and food safety procedures.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smtClean="0"/>
              <a:t>Lastly,</a:t>
            </a:r>
            <a:r>
              <a:rPr lang="en-US" baseline="0" dirty="0" smtClean="0"/>
              <a:t> AFRS develops, creates, and updates recipes with Go for Green</a:t>
            </a:r>
            <a:r>
              <a:rPr lang="en-US" baseline="30000" dirty="0" smtClean="0"/>
              <a:t>®</a:t>
            </a:r>
            <a:r>
              <a:rPr lang="en-US" baseline="0" dirty="0" smtClean="0"/>
              <a:t> coding criteria and program goals in mind. This means there is a plan for more new, updated, and tasty Green-coded recipes. </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Currently, AFRS recipes are all individual, meaning that variations have been made into their own recipe rather than existing as a note at the bottom of a recipe. If you need a variation that you don’t see in the FSM system, contact NAVSUP foodservice headquarters and a variation can be created or requested to be developed by the AFRS team.</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fld id="{BA210358-A10B-A64E-B718-1870F3CD2926}" type="slidenum">
              <a:rPr lang="en-US" smtClean="0"/>
              <a:t>16</a:t>
            </a:fld>
            <a:endParaRPr lang="en-US"/>
          </a:p>
        </p:txBody>
      </p:sp>
    </p:spTree>
    <p:extLst>
      <p:ext uri="{BB962C8B-B14F-4D97-AF65-F5344CB8AC3E}">
        <p14:creationId xmlns:p14="http://schemas.microsoft.com/office/powerpoint/2010/main" val="20567624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smtClean="0"/>
              <a:t>Three posters are part of the permanent</a:t>
            </a:r>
            <a:r>
              <a:rPr lang="en-US" baseline="0" dirty="0" smtClean="0"/>
              <a:t> marketing material – </a:t>
            </a:r>
          </a:p>
          <a:p>
            <a:pPr>
              <a:defRPr/>
            </a:pPr>
            <a:endParaRPr lang="en-US" dirty="0"/>
          </a:p>
          <a:p>
            <a:pPr>
              <a:defRPr/>
            </a:pPr>
            <a:r>
              <a:rPr lang="en-US" dirty="0"/>
              <a:t>T</a:t>
            </a:r>
            <a:r>
              <a:rPr lang="en-US" dirty="0" smtClean="0"/>
              <a:t>he </a:t>
            </a:r>
            <a:r>
              <a:rPr lang="en-US" dirty="0"/>
              <a:t>first being the </a:t>
            </a:r>
            <a:r>
              <a:rPr lang="en-US" dirty="0" smtClean="0"/>
              <a:t>“</a:t>
            </a:r>
            <a:r>
              <a:rPr lang="en-US" dirty="0"/>
              <a:t>Food Card” poster. This poster describes what information you will find on the Food Cards – food name, </a:t>
            </a:r>
            <a:r>
              <a:rPr lang="en-US" dirty="0" smtClean="0"/>
              <a:t>color </a:t>
            </a:r>
            <a:r>
              <a:rPr lang="en-US" dirty="0"/>
              <a:t>code/when to eat messaging, and sodium content. </a:t>
            </a:r>
            <a:endParaRPr lang="en-US" dirty="0" smtClean="0"/>
          </a:p>
          <a:p>
            <a:pPr>
              <a:defRPr/>
            </a:pPr>
            <a:endParaRPr lang="en-US" dirty="0"/>
          </a:p>
          <a:p>
            <a:pPr>
              <a:defRPr/>
            </a:pPr>
            <a:r>
              <a:rPr lang="en-US" dirty="0"/>
              <a:t>The second poster of the permanent is </a:t>
            </a:r>
            <a:r>
              <a:rPr lang="en-US" dirty="0" smtClean="0"/>
              <a:t>the </a:t>
            </a:r>
            <a:r>
              <a:rPr lang="en-US" baseline="0" dirty="0" smtClean="0"/>
              <a:t>“Traffic Light” poster. This poster describes the basics of the Green, Yellow, and Red color codes along with the “how often to eat” messaging. Green foods are high-performance fuel and should be eaten often; Yellow foods are moderate-performance fuel and should be eaten occasionally; and Red foods are low-performance fuel that should be eaten rarely.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dirty="0"/>
              <a:t>The third permanent poster is the “Sodium” poster, which describes the three different sodium </a:t>
            </a:r>
            <a:r>
              <a:rPr lang="en-US" dirty="0" smtClean="0"/>
              <a:t>or salt codes </a:t>
            </a:r>
            <a:r>
              <a:rPr lang="en-US" dirty="0"/>
              <a:t>and </a:t>
            </a:r>
            <a:r>
              <a:rPr lang="en-US" dirty="0" smtClean="0"/>
              <a:t>provides </a:t>
            </a:r>
            <a:r>
              <a:rPr lang="en-US" dirty="0"/>
              <a:t>the salt shaker </a:t>
            </a:r>
            <a:r>
              <a:rPr lang="en-US" dirty="0" smtClean="0"/>
              <a:t>symbols.  </a:t>
            </a:r>
            <a:r>
              <a:rPr lang="en-US" baseline="0" dirty="0" smtClean="0"/>
              <a:t>The three codes – low, moderate, and high sodium are described in detailed along with who should be choosing each of these. </a:t>
            </a:r>
          </a:p>
          <a:p>
            <a:endParaRPr lang="en-US" baseline="0" dirty="0" smtClean="0"/>
          </a:p>
          <a:p>
            <a:r>
              <a:rPr lang="en-US" baseline="0" dirty="0" smtClean="0"/>
              <a:t>Display these posters in high traffic areas like entryways in your dining facility</a:t>
            </a:r>
            <a:r>
              <a:rPr lang="en-US" dirty="0" smtClean="0"/>
              <a:t> and </a:t>
            </a:r>
            <a:r>
              <a:rPr lang="en-US" baseline="0" dirty="0" smtClean="0"/>
              <a:t>where a line forms.  Wall space in the serving</a:t>
            </a:r>
            <a:r>
              <a:rPr lang="en-US" dirty="0" smtClean="0"/>
              <a:t> areas is another great place for the posters to be displayed.  </a:t>
            </a:r>
            <a:r>
              <a:rPr lang="en-US" baseline="0" dirty="0" smtClean="0"/>
              <a:t>This gives service members more time to read the information. The permanent posters should be MEDIUM SIZE 11x17.</a:t>
            </a:r>
          </a:p>
        </p:txBody>
      </p:sp>
      <p:sp>
        <p:nvSpPr>
          <p:cNvPr id="4" name="Slide Number Placeholder 3"/>
          <p:cNvSpPr>
            <a:spLocks noGrp="1"/>
          </p:cNvSpPr>
          <p:nvPr>
            <p:ph type="sldNum" sz="quarter" idx="10"/>
          </p:nvPr>
        </p:nvSpPr>
        <p:spPr/>
        <p:txBody>
          <a:bodyPr/>
          <a:lstStyle/>
          <a:p>
            <a:fld id="{F9DA1CB3-3A6E-EA42-A947-F84719DC21F3}" type="slidenum">
              <a:rPr lang="en-US" smtClean="0"/>
              <a:pPr/>
              <a:t>17</a:t>
            </a:fld>
            <a:endParaRPr lang="en-US"/>
          </a:p>
        </p:txBody>
      </p:sp>
    </p:spTree>
    <p:extLst>
      <p:ext uri="{BB962C8B-B14F-4D97-AF65-F5344CB8AC3E}">
        <p14:creationId xmlns:p14="http://schemas.microsoft.com/office/powerpoint/2010/main" val="26246803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Go for Green</a:t>
            </a:r>
            <a:r>
              <a:rPr lang="en-US" baseline="30000" dirty="0" smtClean="0"/>
              <a:t>®</a:t>
            </a:r>
            <a:r>
              <a:rPr lang="en-US" baseline="0" dirty="0" smtClean="0"/>
              <a:t> </a:t>
            </a:r>
            <a:r>
              <a:rPr lang="en-US" dirty="0" smtClean="0"/>
              <a:t> table sign is designed as an introduction</a:t>
            </a:r>
            <a:r>
              <a:rPr lang="en-US" baseline="0" dirty="0" smtClean="0"/>
              <a:t> to Go for Green</a:t>
            </a:r>
            <a:r>
              <a:rPr lang="en-US" baseline="30000" dirty="0" smtClean="0"/>
              <a:t>®</a:t>
            </a:r>
            <a:r>
              <a:rPr lang="en-US" baseline="0" dirty="0" smtClean="0"/>
              <a:t> for service members. Keep on tables throughout the galley so service members can read them. Replace these signs as needed – when they may become lost, torn, or stained. </a:t>
            </a:r>
          </a:p>
          <a:p>
            <a:r>
              <a:rPr lang="en-US" dirty="0" smtClean="0"/>
              <a:t>The should be 5.5x8.5.</a:t>
            </a:r>
            <a:endParaRPr lang="en-US" dirty="0"/>
          </a:p>
        </p:txBody>
      </p:sp>
      <p:sp>
        <p:nvSpPr>
          <p:cNvPr id="4" name="Slide Number Placeholder 3"/>
          <p:cNvSpPr>
            <a:spLocks noGrp="1"/>
          </p:cNvSpPr>
          <p:nvPr>
            <p:ph type="sldNum" sz="quarter" idx="10"/>
          </p:nvPr>
        </p:nvSpPr>
        <p:spPr/>
        <p:txBody>
          <a:bodyPr/>
          <a:lstStyle/>
          <a:p>
            <a:fld id="{BA210358-A10B-A64E-B718-1870F3CD2926}" type="slidenum">
              <a:rPr lang="en-US" smtClean="0"/>
              <a:t>18</a:t>
            </a:fld>
            <a:endParaRPr lang="en-US"/>
          </a:p>
        </p:txBody>
      </p:sp>
    </p:spTree>
    <p:extLst>
      <p:ext uri="{BB962C8B-B14F-4D97-AF65-F5344CB8AC3E}">
        <p14:creationId xmlns:p14="http://schemas.microsoft.com/office/powerpoint/2010/main" val="40802294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What to learn more? The G4G website has more information and education.</a:t>
            </a:r>
          </a:p>
          <a:p>
            <a:r>
              <a:rPr lang="en-US" dirty="0" smtClean="0"/>
              <a:t>You can contact the NAVSUP Nutrition Program Manager at the email listed above for any questions about the program. </a:t>
            </a:r>
            <a:r>
              <a:rPr lang="en-US" baseline="0" dirty="0" smtClean="0"/>
              <a:t> </a:t>
            </a:r>
          </a:p>
        </p:txBody>
      </p:sp>
      <p:sp>
        <p:nvSpPr>
          <p:cNvPr id="4" name="Slide Number Placeholder 3"/>
          <p:cNvSpPr>
            <a:spLocks noGrp="1"/>
          </p:cNvSpPr>
          <p:nvPr>
            <p:ph type="sldNum" sz="quarter" idx="10"/>
          </p:nvPr>
        </p:nvSpPr>
        <p:spPr/>
        <p:txBody>
          <a:bodyPr/>
          <a:lstStyle/>
          <a:p>
            <a:fld id="{BA210358-A10B-A64E-B718-1870F3CD2926}" type="slidenum">
              <a:rPr lang="en-US" smtClean="0"/>
              <a:t>19</a:t>
            </a:fld>
            <a:endParaRPr lang="en-US"/>
          </a:p>
        </p:txBody>
      </p:sp>
    </p:spTree>
    <p:extLst>
      <p:ext uri="{BB962C8B-B14F-4D97-AF65-F5344CB8AC3E}">
        <p14:creationId xmlns:p14="http://schemas.microsoft.com/office/powerpoint/2010/main" val="40350713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0" hangingPunct="0"/>
            <a:r>
              <a:rPr lang="en-US" sz="1200" kern="1200" dirty="0" smtClean="0">
                <a:solidFill>
                  <a:schemeClr val="tx1"/>
                </a:solidFill>
                <a:effectLst/>
                <a:latin typeface="+mn-lt"/>
                <a:ea typeface="+mn-ea"/>
                <a:cs typeface="+mn-cs"/>
              </a:rPr>
              <a:t>The relationship between food intake and performance has become a SECNAV focus.  The implementation of Go For Green is being advocated from the SECNAV level down.  There is a drive to advance nutrition efforts to provide healthier eating options.  </a:t>
            </a:r>
          </a:p>
          <a:p>
            <a:pPr eaLnBrk="0" hangingPunct="0"/>
            <a:r>
              <a:rPr lang="en-US" dirty="0" smtClean="0"/>
              <a:t>Navy is implementing G4G in</a:t>
            </a:r>
            <a:r>
              <a:rPr lang="en-US" baseline="0" dirty="0" smtClean="0"/>
              <a:t> all ashore and afloat galleys by Sept 2016</a:t>
            </a:r>
            <a:r>
              <a:rPr lang="en-US" dirty="0" smtClean="0"/>
              <a:t>.  Every CS has a responsibility to learn G4G so that you can help promote the program, implement it and answer questions from the crew.</a:t>
            </a:r>
            <a:endParaRPr lang="en-US" sz="1200" kern="1200" dirty="0" smtClean="0">
              <a:solidFill>
                <a:schemeClr val="tx1"/>
              </a:solidFill>
              <a:effectLst/>
              <a:latin typeface="+mn-lt"/>
              <a:ea typeface="+mn-ea"/>
              <a:cs typeface="+mn-cs"/>
            </a:endParaRPr>
          </a:p>
          <a:p>
            <a:pPr eaLnBrk="0" hangingPunct="0"/>
            <a:endParaRPr lang="en-US" dirty="0"/>
          </a:p>
          <a:p>
            <a:endParaRPr lang="en-US" dirty="0"/>
          </a:p>
        </p:txBody>
      </p:sp>
      <p:sp>
        <p:nvSpPr>
          <p:cNvPr id="4" name="Slide Number Placeholder 3"/>
          <p:cNvSpPr>
            <a:spLocks noGrp="1"/>
          </p:cNvSpPr>
          <p:nvPr>
            <p:ph type="sldNum" sz="quarter" idx="10"/>
          </p:nvPr>
        </p:nvSpPr>
        <p:spPr/>
        <p:txBody>
          <a:bodyPr/>
          <a:lstStyle/>
          <a:p>
            <a:fld id="{BA210358-A10B-A64E-B718-1870F3CD2926}" type="slidenum">
              <a:rPr lang="en-US" smtClean="0"/>
              <a:t>2</a:t>
            </a:fld>
            <a:endParaRPr lang="en-US"/>
          </a:p>
        </p:txBody>
      </p:sp>
    </p:spTree>
    <p:extLst>
      <p:ext uri="{BB962C8B-B14F-4D97-AF65-F5344CB8AC3E}">
        <p14:creationId xmlns:p14="http://schemas.microsoft.com/office/powerpoint/2010/main" val="20567624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baseline="0" dirty="0" smtClean="0"/>
              <a:t>Go for Green</a:t>
            </a:r>
            <a:r>
              <a:rPr lang="en-US" baseline="30000" dirty="0" smtClean="0"/>
              <a:t>®</a:t>
            </a:r>
            <a:r>
              <a:rPr lang="en-US" dirty="0" smtClean="0"/>
              <a:t> program you may be familiar with and that has been </a:t>
            </a:r>
            <a:r>
              <a:rPr lang="en-US" baseline="0" dirty="0" smtClean="0"/>
              <a:t>in use for several years needed an update. </a:t>
            </a:r>
          </a:p>
          <a:p>
            <a:r>
              <a:rPr lang="en-US" baseline="0" dirty="0" smtClean="0"/>
              <a:t>The rebranding and redesign responds to all the lessons learned and challenges of previous Go for Green</a:t>
            </a:r>
            <a:r>
              <a:rPr lang="en-US" baseline="30000" dirty="0" smtClean="0"/>
              <a:t>®</a:t>
            </a:r>
            <a:r>
              <a:rPr lang="en-US" dirty="0"/>
              <a:t> </a:t>
            </a:r>
            <a:r>
              <a:rPr lang="en-US" baseline="0" dirty="0" smtClean="0"/>
              <a:t>programs</a:t>
            </a:r>
            <a:r>
              <a:rPr lang="en-US" dirty="0" smtClean="0"/>
              <a:t>.</a:t>
            </a:r>
            <a:endParaRPr lang="en-US" baseline="0" dirty="0" smtClean="0"/>
          </a:p>
          <a:p>
            <a:r>
              <a:rPr lang="en-US" baseline="0" dirty="0" smtClean="0"/>
              <a:t>TALKING POINTS for lessons learned:</a:t>
            </a:r>
          </a:p>
          <a:p>
            <a:pPr marL="228600" indent="-228600">
              <a:buAutoNum type="arabicParenR"/>
            </a:pPr>
            <a:r>
              <a:rPr lang="en-US" baseline="0" dirty="0" smtClean="0"/>
              <a:t>Go for Green</a:t>
            </a:r>
            <a:r>
              <a:rPr lang="en-US" baseline="30000" dirty="0" smtClean="0"/>
              <a:t>®</a:t>
            </a:r>
            <a:r>
              <a:rPr lang="en-US" baseline="0" dirty="0" smtClean="0"/>
              <a:t> cards got lost, and/or were mislabeled.  </a:t>
            </a:r>
            <a:r>
              <a:rPr lang="en-US" dirty="0" smtClean="0"/>
              <a:t>All meals did not offer a </a:t>
            </a:r>
            <a:r>
              <a:rPr lang="en-US" baseline="0" dirty="0" smtClean="0"/>
              <a:t>healthy Green-coded option in all food categories.</a:t>
            </a:r>
          </a:p>
          <a:p>
            <a:pPr marL="228600" indent="-228600">
              <a:buAutoNum type="arabicParenR"/>
            </a:pPr>
            <a:r>
              <a:rPr lang="en-US" baseline="0" dirty="0" smtClean="0"/>
              <a:t>Make it easier to offer Go for Green</a:t>
            </a:r>
            <a:r>
              <a:rPr lang="en-US" baseline="30000" dirty="0" smtClean="0"/>
              <a:t>®</a:t>
            </a:r>
            <a:r>
              <a:rPr lang="en-US" baseline="0" dirty="0" smtClean="0"/>
              <a:t>: In response to the lessons learned, we made it easier for the food service facilities and staff to offer Go for Green</a:t>
            </a:r>
            <a:r>
              <a:rPr lang="en-US" baseline="30000" dirty="0" smtClean="0"/>
              <a:t>®</a:t>
            </a:r>
            <a:r>
              <a:rPr lang="en-US" baseline="0" dirty="0" smtClean="0"/>
              <a:t> by providing guidance, support</a:t>
            </a:r>
            <a:r>
              <a:rPr lang="en-US" dirty="0" smtClean="0"/>
              <a:t>, and resources on </a:t>
            </a:r>
            <a:r>
              <a:rPr lang="en-US" baseline="0" dirty="0" smtClean="0"/>
              <a:t>Go for Green</a:t>
            </a:r>
            <a:r>
              <a:rPr lang="en-US" baseline="30000" dirty="0" smtClean="0"/>
              <a:t>®</a:t>
            </a:r>
            <a:r>
              <a:rPr lang="en-US" dirty="0" smtClean="0"/>
              <a:t> </a:t>
            </a:r>
            <a:r>
              <a:rPr lang="en-US" baseline="0" dirty="0" smtClean="0"/>
              <a:t>m</a:t>
            </a:r>
            <a:r>
              <a:rPr lang="en-US" dirty="0" smtClean="0"/>
              <a:t>enu coding</a:t>
            </a:r>
            <a:r>
              <a:rPr lang="en-US" baseline="0" dirty="0" smtClean="0"/>
              <a:t> and </a:t>
            </a:r>
            <a:r>
              <a:rPr lang="en-US" dirty="0" smtClean="0"/>
              <a:t>marketing.</a:t>
            </a: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The updated Go for Green</a:t>
            </a:r>
            <a:r>
              <a:rPr lang="en-US" baseline="30000" dirty="0" smtClean="0"/>
              <a:t>® </a:t>
            </a:r>
            <a:r>
              <a:rPr lang="en-US" baseline="0" dirty="0" smtClean="0"/>
              <a:t>makes it easier for service members to choose Green-coded foods and drinks. How? Go for Green</a:t>
            </a:r>
            <a:r>
              <a:rPr lang="en-US" baseline="30000" dirty="0" smtClean="0"/>
              <a:t>® </a:t>
            </a:r>
            <a:r>
              <a:rPr lang="en-US" baseline="0" dirty="0" smtClean="0"/>
              <a:t>includes m</a:t>
            </a:r>
            <a:r>
              <a:rPr lang="en-US" dirty="0" smtClean="0"/>
              <a:t>enu planning goals </a:t>
            </a:r>
            <a:r>
              <a:rPr lang="en-US" baseline="0" dirty="0" smtClean="0"/>
              <a:t>which </a:t>
            </a:r>
            <a:r>
              <a:rPr lang="en-US" dirty="0" smtClean="0"/>
              <a:t>ensure healthy, Green-coded recipes are offered. Also, the marketing campaign promotes dining facilities as a place to get healthy foods.</a:t>
            </a:r>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dirty="0" smtClean="0"/>
              <a:t>The</a:t>
            </a:r>
            <a:r>
              <a:rPr lang="en-US" baseline="0" dirty="0" smtClean="0"/>
              <a:t> new Go for Green</a:t>
            </a:r>
            <a:r>
              <a:rPr lang="en-US" baseline="30000" dirty="0" smtClean="0"/>
              <a:t>® </a:t>
            </a:r>
            <a:r>
              <a:rPr lang="en-US" dirty="0" smtClean="0"/>
              <a:t>includes</a:t>
            </a:r>
            <a:r>
              <a:rPr lang="en-US" baseline="0" dirty="0" smtClean="0"/>
              <a:t> all services. </a:t>
            </a:r>
            <a:r>
              <a:rPr lang="en-US" dirty="0"/>
              <a:t>T</a:t>
            </a:r>
            <a:r>
              <a:rPr lang="en-US" baseline="0" dirty="0" smtClean="0"/>
              <a:t>his is important for standardization and consistency across all foodservice operations. </a:t>
            </a:r>
            <a:r>
              <a:rPr lang="en-US" dirty="0" smtClean="0"/>
              <a:t> </a:t>
            </a:r>
            <a:endParaRPr lang="en-US" baseline="0" dirty="0" smtClean="0"/>
          </a:p>
          <a:p>
            <a:pPr marL="228600" marR="0" indent="-228600" algn="l" defTabSz="457200" rtl="0" eaLnBrk="1" fontAlgn="auto" latinLnBrk="0" hangingPunct="1">
              <a:lnSpc>
                <a:spcPct val="100000"/>
              </a:lnSpc>
              <a:spcBef>
                <a:spcPts val="0"/>
              </a:spcBef>
              <a:spcAft>
                <a:spcPts val="0"/>
              </a:spcAft>
              <a:buClrTx/>
              <a:buSzTx/>
              <a:buFontTx/>
              <a:buAutoNum type="arabicParenR"/>
              <a:tabLst/>
              <a:defRPr/>
            </a:pPr>
            <a:r>
              <a:rPr lang="en-US" baseline="0" dirty="0" smtClean="0"/>
              <a:t>Build back the trust of service member. Sailors have stopped looking at Go for Green</a:t>
            </a:r>
            <a:r>
              <a:rPr lang="en-US" baseline="30000" dirty="0" smtClean="0"/>
              <a:t>®</a:t>
            </a:r>
            <a:r>
              <a:rPr lang="en-US" baseline="0" dirty="0" smtClean="0"/>
              <a:t> -  we want to recapture their interest. Think about the companies and brands you’re familiar with. Everyone knows who you are referring to when you say “the golden arches” – McDonald’s. Their brand is consistent and reliable no matter where you see it. The same is with Nike’s swoosh and Starbucks’ logo – they are recognizable. This is why we are standardizing the Go for Green</a:t>
            </a:r>
            <a:r>
              <a:rPr lang="en-US" baseline="30000" dirty="0" smtClean="0"/>
              <a:t>® </a:t>
            </a:r>
            <a:r>
              <a:rPr lang="en-US" baseline="0" dirty="0" smtClean="0"/>
              <a:t>program more – we want it to look the same from coast to </a:t>
            </a:r>
            <a:r>
              <a:rPr lang="en-US" dirty="0" smtClean="0"/>
              <a:t>coast</a:t>
            </a:r>
            <a:r>
              <a:rPr lang="en-US" baseline="0" dirty="0" smtClean="0"/>
              <a:t> (fill in service specific names, depending on who </a:t>
            </a:r>
            <a:r>
              <a:rPr lang="en-US" baseline="0" smtClean="0"/>
              <a:t>training).</a:t>
            </a:r>
            <a:endParaRPr lang="en-US" baseline="0" dirty="0" smtClean="0"/>
          </a:p>
        </p:txBody>
      </p:sp>
      <p:sp>
        <p:nvSpPr>
          <p:cNvPr id="4" name="Slide Number Placeholder 3"/>
          <p:cNvSpPr>
            <a:spLocks noGrp="1"/>
          </p:cNvSpPr>
          <p:nvPr>
            <p:ph type="sldNum" sz="quarter" idx="10"/>
          </p:nvPr>
        </p:nvSpPr>
        <p:spPr/>
        <p:txBody>
          <a:bodyPr/>
          <a:lstStyle/>
          <a:p>
            <a:fld id="{F9DA1CB3-3A6E-EA42-A947-F84719DC21F3}" type="slidenum">
              <a:rPr lang="en-US" smtClean="0"/>
              <a:pPr/>
              <a:t>3</a:t>
            </a:fld>
            <a:endParaRPr lang="en-US"/>
          </a:p>
        </p:txBody>
      </p:sp>
    </p:spTree>
    <p:extLst>
      <p:ext uri="{BB962C8B-B14F-4D97-AF65-F5344CB8AC3E}">
        <p14:creationId xmlns:p14="http://schemas.microsoft.com/office/powerpoint/2010/main" val="16064513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What makes a food</a:t>
            </a:r>
            <a:r>
              <a:rPr lang="en-US" baseline="0" dirty="0" smtClean="0"/>
              <a:t> or beverage Green, Yellow, or Red? </a:t>
            </a:r>
            <a:r>
              <a:rPr lang="en-US" dirty="0" smtClean="0"/>
              <a:t>The first code</a:t>
            </a:r>
            <a:r>
              <a:rPr lang="en-US" baseline="0" dirty="0" smtClean="0"/>
              <a:t> that all food and beverages get is a Green, Yellow, or Red code. The Green, Yellow, or Red code represents the nutritional quality of a food or beverage. G4G 2015 has different coding criteria than the former Go for Green program.  Nutrition professionals look at many aspects of the food or beverage before it’s given a color code – the total fat, saturated fat (a less-healthy type of fat), amount of processing, sugar content, fiber content, and whether it has chemical or artificial ingredients. </a:t>
            </a: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best way to think of the Green, Yellow, Red colors is a stoplight. Green coded foods are those you should eat often – the healthiest foods, Yellow coded are those to be eaten occasionally – less healthy foods, and Red coded foods should be eaten rarely. You should STOP (and think) before eating – the least healthy foods and beverages. The Go for Green guide is available to be printed out and on the Go for Green website as a quick and easy guide for how popular foods are coded. </a:t>
            </a:r>
            <a:endParaRPr lang="en-US" dirty="0" smtClean="0"/>
          </a:p>
          <a:p>
            <a:endParaRPr lang="en-US" dirty="0" smtClean="0"/>
          </a:p>
          <a:p>
            <a:pPr marL="0" indent="0">
              <a:buNone/>
            </a:pPr>
            <a:endParaRPr lang="en-US" dirty="0" smtClean="0"/>
          </a:p>
        </p:txBody>
      </p:sp>
      <p:sp>
        <p:nvSpPr>
          <p:cNvPr id="4" name="Slide Number Placeholder 3"/>
          <p:cNvSpPr>
            <a:spLocks noGrp="1"/>
          </p:cNvSpPr>
          <p:nvPr>
            <p:ph type="sldNum" sz="quarter" idx="10"/>
          </p:nvPr>
        </p:nvSpPr>
        <p:spPr/>
        <p:txBody>
          <a:bodyPr/>
          <a:lstStyle/>
          <a:p>
            <a:fld id="{F9DA1CB3-3A6E-EA42-A947-F84719DC21F3}" type="slidenum">
              <a:rPr lang="en-US" smtClean="0"/>
              <a:pPr/>
              <a:t>4</a:t>
            </a:fld>
            <a:endParaRPr lang="en-US"/>
          </a:p>
        </p:txBody>
      </p:sp>
    </p:spTree>
    <p:extLst>
      <p:ext uri="{BB962C8B-B14F-4D97-AF65-F5344CB8AC3E}">
        <p14:creationId xmlns:p14="http://schemas.microsoft.com/office/powerpoint/2010/main" val="16064513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457200">
              <a:defRPr/>
            </a:pPr>
            <a:r>
              <a:rPr lang="en-US" sz="1200" kern="1200" dirty="0" smtClean="0">
                <a:solidFill>
                  <a:schemeClr val="tx1"/>
                </a:solidFill>
                <a:effectLst/>
                <a:latin typeface="+mn-lt"/>
                <a:ea typeface="+mn-ea"/>
                <a:cs typeface="+mn-cs"/>
              </a:rPr>
              <a:t>Go for</a:t>
            </a:r>
            <a:r>
              <a:rPr lang="en-US" sz="1200" kern="1200" baseline="0" dirty="0" smtClean="0">
                <a:solidFill>
                  <a:schemeClr val="tx1"/>
                </a:solidFill>
                <a:effectLst/>
                <a:latin typeface="+mn-lt"/>
                <a:ea typeface="+mn-ea"/>
                <a:cs typeface="+mn-cs"/>
              </a:rPr>
              <a:t> Green</a:t>
            </a:r>
            <a:r>
              <a:rPr lang="en-US" sz="1200" kern="1200" baseline="300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categorizes foods and beverages</a:t>
            </a:r>
            <a:r>
              <a:rPr lang="en-US" sz="1200" kern="1200" dirty="0" smtClean="0">
                <a:solidFill>
                  <a:schemeClr val="tx1"/>
                </a:solidFill>
                <a:effectLst/>
                <a:latin typeface="+mn-lt"/>
                <a:ea typeface="+mn-ea"/>
                <a:cs typeface="+mn-cs"/>
              </a:rPr>
              <a:t> </a:t>
            </a:r>
            <a:r>
              <a:rPr lang="en-US" sz="1200" kern="1200" baseline="0" dirty="0" smtClean="0">
                <a:solidFill>
                  <a:schemeClr val="tx1"/>
                </a:solidFill>
                <a:effectLst/>
                <a:latin typeface="+mn-lt"/>
                <a:ea typeface="+mn-ea"/>
                <a:cs typeface="+mn-cs"/>
              </a:rPr>
              <a:t>into Green, Yellow, and Red based on what type of fuel they provide. Green-coded foods and drinks are preferred fuel for </a:t>
            </a:r>
            <a:r>
              <a:rPr lang="en-US" dirty="0"/>
              <a:t>service </a:t>
            </a:r>
            <a:r>
              <a:rPr lang="en-US" dirty="0" smtClean="0"/>
              <a:t>members’ </a:t>
            </a:r>
            <a:r>
              <a:rPr lang="en-US" dirty="0"/>
              <a:t>minds </a:t>
            </a:r>
            <a:r>
              <a:rPr lang="en-US" sz="1200" kern="1200" baseline="0" dirty="0" smtClean="0">
                <a:solidFill>
                  <a:schemeClr val="tx1"/>
                </a:solidFill>
                <a:effectLst/>
                <a:latin typeface="+mn-lt"/>
                <a:ea typeface="+mn-ea"/>
                <a:cs typeface="+mn-cs"/>
              </a:rPr>
              <a:t>and bodies. Yellow-coded foods and drinks are moderate-performance fuel for </a:t>
            </a:r>
            <a:r>
              <a:rPr lang="en-US" dirty="0"/>
              <a:t>service </a:t>
            </a:r>
            <a:r>
              <a:rPr lang="en-US" dirty="0" smtClean="0"/>
              <a:t>members’ </a:t>
            </a:r>
            <a:r>
              <a:rPr lang="en-US" dirty="0"/>
              <a:t>minds </a:t>
            </a:r>
            <a:r>
              <a:rPr lang="en-US" sz="1200" kern="1200" baseline="0" dirty="0" smtClean="0">
                <a:solidFill>
                  <a:schemeClr val="tx1"/>
                </a:solidFill>
                <a:effectLst/>
                <a:latin typeface="+mn-lt"/>
                <a:ea typeface="+mn-ea"/>
                <a:cs typeface="+mn-cs"/>
              </a:rPr>
              <a:t>and bodies. </a:t>
            </a:r>
            <a:r>
              <a:rPr lang="en-US" dirty="0"/>
              <a:t> </a:t>
            </a:r>
            <a:r>
              <a:rPr lang="en-US" dirty="0" smtClean="0"/>
              <a:t>Lastly,</a:t>
            </a:r>
            <a:r>
              <a:rPr lang="en-US" sz="1200" kern="1200" baseline="0" dirty="0" smtClean="0">
                <a:solidFill>
                  <a:schemeClr val="tx1"/>
                </a:solidFill>
                <a:effectLst/>
                <a:latin typeface="+mn-lt"/>
                <a:ea typeface="+mn-ea"/>
                <a:cs typeface="+mn-cs"/>
              </a:rPr>
              <a:t> Red-coded foods and beverages – these are performance limiting foods and drinks and are the least-effective fuel for </a:t>
            </a:r>
            <a:r>
              <a:rPr lang="en-US" dirty="0"/>
              <a:t>service </a:t>
            </a:r>
            <a:r>
              <a:rPr lang="en-US" dirty="0" smtClean="0"/>
              <a:t>members’ </a:t>
            </a:r>
            <a:r>
              <a:rPr lang="en-US" dirty="0"/>
              <a:t>minds </a:t>
            </a:r>
            <a:r>
              <a:rPr lang="en-US" sz="1200" kern="1200" baseline="0" dirty="0" smtClean="0">
                <a:solidFill>
                  <a:schemeClr val="tx1"/>
                </a:solidFill>
                <a:effectLst/>
                <a:latin typeface="+mn-lt"/>
                <a:ea typeface="+mn-ea"/>
                <a:cs typeface="+mn-cs"/>
              </a:rPr>
              <a:t>and bodies. </a:t>
            </a:r>
            <a:endParaRPr lang="en-US" sz="1200" kern="1200" baseline="300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9DA1CB3-3A6E-EA42-A947-F84719DC21F3}" type="slidenum">
              <a:rPr lang="en-US" smtClean="0"/>
              <a:pPr/>
              <a:t>5</a:t>
            </a:fld>
            <a:endParaRPr lang="en-US"/>
          </a:p>
        </p:txBody>
      </p:sp>
    </p:spTree>
    <p:extLst>
      <p:ext uri="{BB962C8B-B14F-4D97-AF65-F5344CB8AC3E}">
        <p14:creationId xmlns:p14="http://schemas.microsoft.com/office/powerpoint/2010/main" val="262468031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When</a:t>
            </a:r>
            <a:r>
              <a:rPr lang="en-US" baseline="0" dirty="0" smtClean="0"/>
              <a:t> we look at these color codes in more detail – we can understand the breakdown of each of the aspects of nutritional quality.</a:t>
            </a:r>
          </a:p>
          <a:p>
            <a:endParaRPr lang="en-US" baseline="0" dirty="0" smtClean="0"/>
          </a:p>
          <a:p>
            <a:r>
              <a:rPr lang="en-US" baseline="0" dirty="0" smtClean="0"/>
              <a:t>Green foods and beverages are the least-processed, whole foods, which are nutrient packed. Because of this, they are usually high in fiber, low in added sugar, and contain healthy fats. These foods should be eaten often. </a:t>
            </a:r>
          </a:p>
          <a:p>
            <a:endParaRPr lang="en-US" baseline="0" dirty="0" smtClean="0"/>
          </a:p>
          <a:p>
            <a:r>
              <a:rPr lang="en-US" baseline="0" dirty="0" smtClean="0"/>
              <a:t>Yellow foods and beverages are moderate – they have some processing and some healthful nutrients. They are lower in natural fiber than Green-coded foods. They may also higher amounts of less healthy ingredients such as added sugar or artificial sweeteners and poor-quality fats. These items should be eaten occasionally.</a:t>
            </a:r>
          </a:p>
          <a:p>
            <a:endParaRPr lang="en-US" baseline="0" dirty="0" smtClean="0"/>
          </a:p>
          <a:p>
            <a:r>
              <a:rPr lang="en-US" baseline="0" dirty="0" smtClean="0"/>
              <a:t>Red foods and beverages are the most-processed foods with the lowest-quality ingredients. They contain minimal fiber and </a:t>
            </a:r>
            <a:r>
              <a:rPr lang="en-US" dirty="0" smtClean="0"/>
              <a:t>similar to</a:t>
            </a:r>
            <a:r>
              <a:rPr lang="en-US" baseline="0" dirty="0" smtClean="0"/>
              <a:t> Yellow-coded foods may contain added sugar or artificial sweeteners. In addition, they may have excess fats or trans </a:t>
            </a:r>
            <a:r>
              <a:rPr lang="en-US" dirty="0"/>
              <a:t>fats </a:t>
            </a:r>
            <a:r>
              <a:rPr lang="en-US" dirty="0" smtClean="0"/>
              <a:t>which are very unhealthy. </a:t>
            </a:r>
            <a:r>
              <a:rPr lang="en-US" baseline="0" dirty="0" smtClean="0"/>
              <a:t>Also, any fried foods are Red-coded. These items should be eaten rarely or in small amounts. </a:t>
            </a:r>
            <a:endParaRPr lang="en-US" dirty="0" smtClean="0"/>
          </a:p>
          <a:p>
            <a:endParaRPr lang="en-US" dirty="0"/>
          </a:p>
        </p:txBody>
      </p:sp>
      <p:sp>
        <p:nvSpPr>
          <p:cNvPr id="4" name="Slide Number Placeholder 3"/>
          <p:cNvSpPr>
            <a:spLocks noGrp="1"/>
          </p:cNvSpPr>
          <p:nvPr>
            <p:ph type="sldNum" sz="quarter" idx="10"/>
          </p:nvPr>
        </p:nvSpPr>
        <p:spPr/>
        <p:txBody>
          <a:bodyPr/>
          <a:lstStyle/>
          <a:p>
            <a:fld id="{BA210358-A10B-A64E-B718-1870F3CD2926}" type="slidenum">
              <a:rPr lang="en-US" smtClean="0"/>
              <a:t>6</a:t>
            </a:fld>
            <a:endParaRPr lang="en-US"/>
          </a:p>
        </p:txBody>
      </p:sp>
    </p:spTree>
    <p:extLst>
      <p:ext uri="{BB962C8B-B14F-4D97-AF65-F5344CB8AC3E}">
        <p14:creationId xmlns:p14="http://schemas.microsoft.com/office/powerpoint/2010/main" val="20567624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makes</a:t>
            </a:r>
            <a:r>
              <a:rPr lang="en-US" baseline="0" dirty="0" smtClean="0"/>
              <a:t> a food Low, Moderate, or High sodium?</a:t>
            </a:r>
          </a:p>
          <a:p>
            <a:endParaRPr lang="en-US" baseline="0" dirty="0" smtClean="0"/>
          </a:p>
          <a:p>
            <a:r>
              <a:rPr lang="en-US" dirty="0" smtClean="0"/>
              <a:t>The second code on</a:t>
            </a:r>
            <a:r>
              <a:rPr lang="en-US" baseline="0" dirty="0" smtClean="0"/>
              <a:t> food cards is sodium or salt content. This a new code that Go for Green</a:t>
            </a:r>
            <a:r>
              <a:rPr lang="en-US" baseline="30000" dirty="0" smtClean="0"/>
              <a:t>®</a:t>
            </a:r>
            <a:r>
              <a:rPr lang="en-US" baseline="0" dirty="0" smtClean="0"/>
              <a:t>  is introducing, so don’t be surprised if you haven’t seen it before. The amount of salt that service members (and all people) need varies from person to person depending on their activity, health, and environment. Too </a:t>
            </a:r>
            <a:r>
              <a:rPr lang="en-US" dirty="0" smtClean="0"/>
              <a:t>much </a:t>
            </a:r>
            <a:r>
              <a:rPr lang="en-US" baseline="0" dirty="0" smtClean="0"/>
              <a:t>salt can be bad and too little salt can be bad. By coding foods with a sodium symbol, diners can be more aware of how much salt is in the foods they eat.</a:t>
            </a:r>
          </a:p>
          <a:p>
            <a:endParaRPr lang="en-US" baseline="0" dirty="0" smtClean="0"/>
          </a:p>
          <a:p>
            <a:r>
              <a:rPr lang="en-US" baseline="0" dirty="0" smtClean="0"/>
              <a:t>Remember that beverages and fruits will NOT be coded for sodium – so these items only have color codes.</a:t>
            </a:r>
          </a:p>
          <a:p>
            <a:endParaRPr lang="en-US" dirty="0"/>
          </a:p>
        </p:txBody>
      </p:sp>
      <p:sp>
        <p:nvSpPr>
          <p:cNvPr id="4" name="Slide Number Placeholder 3"/>
          <p:cNvSpPr>
            <a:spLocks noGrp="1"/>
          </p:cNvSpPr>
          <p:nvPr>
            <p:ph type="sldNum" sz="quarter" idx="10"/>
          </p:nvPr>
        </p:nvSpPr>
        <p:spPr/>
        <p:txBody>
          <a:bodyPr/>
          <a:lstStyle/>
          <a:p>
            <a:fld id="{BA210358-A10B-A64E-B718-1870F3CD2926}" type="slidenum">
              <a:rPr lang="en-US" smtClean="0"/>
              <a:t>7</a:t>
            </a:fld>
            <a:endParaRPr lang="en-US"/>
          </a:p>
        </p:txBody>
      </p:sp>
    </p:spTree>
    <p:extLst>
      <p:ext uri="{BB962C8B-B14F-4D97-AF65-F5344CB8AC3E}">
        <p14:creationId xmlns:p14="http://schemas.microsoft.com/office/powerpoint/2010/main" val="40350713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Food Label Cards are part of the permanent marketing material that needs</a:t>
            </a:r>
            <a:r>
              <a:rPr lang="en-US" baseline="0" dirty="0" smtClean="0"/>
              <a:t> to</a:t>
            </a:r>
            <a:r>
              <a:rPr lang="en-US" dirty="0" smtClean="0"/>
              <a:t> be displayed at all the serving line</a:t>
            </a:r>
            <a:r>
              <a:rPr lang="en-US" baseline="0" dirty="0" smtClean="0"/>
              <a:t>s in front of the food or on top of the serving line</a:t>
            </a:r>
            <a:r>
              <a:rPr lang="en-US" dirty="0" smtClean="0"/>
              <a:t>.</a:t>
            </a:r>
            <a:r>
              <a:rPr lang="en-US" baseline="0" dirty="0" smtClean="0"/>
              <a:t>  </a:t>
            </a:r>
            <a:r>
              <a:rPr lang="en-US" dirty="0" smtClean="0"/>
              <a:t>They</a:t>
            </a:r>
            <a:r>
              <a:rPr lang="en-US" baseline="0" dirty="0" smtClean="0"/>
              <a:t> are printed in </a:t>
            </a:r>
            <a:r>
              <a:rPr lang="en-US" dirty="0" smtClean="0"/>
              <a:t>three colors – each signifying a message</a:t>
            </a:r>
            <a:r>
              <a:rPr lang="en-US" baseline="0" dirty="0" smtClean="0"/>
              <a:t> eat often, eat occasionally and eat rarely.  Green, Yellow, and Red each have 3 different Cards – one for Low, Moderate, and High sodium content. There is a total of</a:t>
            </a:r>
            <a:r>
              <a:rPr lang="en-US" dirty="0" smtClean="0"/>
              <a:t> 9 F</a:t>
            </a:r>
            <a:r>
              <a:rPr lang="en-US" baseline="0" dirty="0" smtClean="0"/>
              <a:t>ood Cards. Ideally, every food item should labeled with the correct Food Card.</a:t>
            </a:r>
            <a:endParaRPr lang="en-US" dirty="0"/>
          </a:p>
        </p:txBody>
      </p:sp>
      <p:sp>
        <p:nvSpPr>
          <p:cNvPr id="4" name="Slide Number Placeholder 3"/>
          <p:cNvSpPr>
            <a:spLocks noGrp="1"/>
          </p:cNvSpPr>
          <p:nvPr>
            <p:ph type="sldNum" sz="quarter" idx="10"/>
          </p:nvPr>
        </p:nvSpPr>
        <p:spPr/>
        <p:txBody>
          <a:bodyPr/>
          <a:lstStyle/>
          <a:p>
            <a:fld id="{F9DA1CB3-3A6E-EA42-A947-F84719DC21F3}" type="slidenum">
              <a:rPr lang="en-US" smtClean="0"/>
              <a:pPr/>
              <a:t>8</a:t>
            </a:fld>
            <a:endParaRPr lang="en-US"/>
          </a:p>
        </p:txBody>
      </p:sp>
    </p:spTree>
    <p:extLst>
      <p:ext uri="{BB962C8B-B14F-4D97-AF65-F5344CB8AC3E}">
        <p14:creationId xmlns:p14="http://schemas.microsoft.com/office/powerpoint/2010/main" val="26246803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what the</a:t>
            </a:r>
            <a:r>
              <a:rPr lang="en-US" baseline="0" dirty="0" smtClean="0"/>
              <a:t> new Go for Green</a:t>
            </a:r>
            <a:r>
              <a:rPr lang="en-US" baseline="30000" dirty="0" smtClean="0"/>
              <a:t>®</a:t>
            </a:r>
            <a:r>
              <a:rPr lang="en-US" baseline="0" dirty="0" smtClean="0"/>
              <a:t> </a:t>
            </a:r>
            <a:r>
              <a:rPr lang="en-US" dirty="0" smtClean="0"/>
              <a:t>food card and beverage</a:t>
            </a:r>
            <a:r>
              <a:rPr lang="en-US" baseline="0" dirty="0" smtClean="0"/>
              <a:t> cards</a:t>
            </a:r>
            <a:r>
              <a:rPr lang="en-US" dirty="0" smtClean="0"/>
              <a:t> looks like. They contain</a:t>
            </a:r>
            <a:r>
              <a:rPr lang="en-US" baseline="0" dirty="0" smtClean="0"/>
              <a:t> the following information:</a:t>
            </a:r>
            <a:endParaRPr lang="en-US" dirty="0" smtClean="0"/>
          </a:p>
          <a:p>
            <a:endParaRPr lang="en-US" dirty="0" smtClean="0"/>
          </a:p>
          <a:p>
            <a:r>
              <a:rPr lang="en-US" b="1" dirty="0" smtClean="0"/>
              <a:t>Click</a:t>
            </a:r>
            <a:r>
              <a:rPr lang="en-US" b="1" baseline="0" dirty="0" smtClean="0"/>
              <a:t> 1, 2 = </a:t>
            </a:r>
            <a:r>
              <a:rPr lang="en-US" baseline="0" dirty="0" smtClean="0"/>
              <a:t>The name of the food or beverage is clearly listed on the card.</a:t>
            </a:r>
          </a:p>
          <a:p>
            <a:r>
              <a:rPr lang="en-US" b="1" baseline="0" dirty="0" smtClean="0"/>
              <a:t>Click 3, 4 = </a:t>
            </a:r>
            <a:r>
              <a:rPr lang="en-US" baseline="0" dirty="0" smtClean="0"/>
              <a:t>The first code is the color code – the laminated cards will have either a Green, Yellow, or Red background.</a:t>
            </a:r>
          </a:p>
          <a:p>
            <a:r>
              <a:rPr lang="en-US" b="1" baseline="0" dirty="0" smtClean="0"/>
              <a:t>Click 5, 6 = </a:t>
            </a:r>
            <a:r>
              <a:rPr lang="en-US" baseline="0" dirty="0" smtClean="0"/>
              <a:t>The second code is the sodium or salt content – the cards will have a low, moderate, or high salt shaker to indicate sodium content.</a:t>
            </a:r>
          </a:p>
          <a:p>
            <a:endParaRPr lang="en-US" baseline="0" dirty="0" smtClean="0"/>
          </a:p>
          <a:p>
            <a:r>
              <a:rPr lang="en-US" baseline="0" dirty="0" smtClean="0"/>
              <a:t>As a reminder, beverages and fruit will not be coded for sodium, so they will only have a color code. </a:t>
            </a:r>
            <a:endParaRPr lang="en-US" dirty="0"/>
          </a:p>
        </p:txBody>
      </p:sp>
      <p:sp>
        <p:nvSpPr>
          <p:cNvPr id="4" name="Slide Number Placeholder 3"/>
          <p:cNvSpPr>
            <a:spLocks noGrp="1"/>
          </p:cNvSpPr>
          <p:nvPr>
            <p:ph type="sldNum" sz="quarter" idx="10"/>
          </p:nvPr>
        </p:nvSpPr>
        <p:spPr/>
        <p:txBody>
          <a:bodyPr/>
          <a:lstStyle/>
          <a:p>
            <a:fld id="{F9DA1CB3-3A6E-EA42-A947-F84719DC21F3}" type="slidenum">
              <a:rPr lang="en-US" smtClean="0"/>
              <a:pPr/>
              <a:t>9</a:t>
            </a:fld>
            <a:endParaRPr lang="en-US"/>
          </a:p>
        </p:txBody>
      </p:sp>
    </p:spTree>
    <p:extLst>
      <p:ext uri="{BB962C8B-B14F-4D97-AF65-F5344CB8AC3E}">
        <p14:creationId xmlns:p14="http://schemas.microsoft.com/office/powerpoint/2010/main" val="16064513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89A83C1-7017-4A12-9C04-AD0AA5CFECF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24D3-D477-48BF-B3A4-C3242501D701}" type="slidenum">
              <a:rPr lang="en-US" smtClean="0"/>
              <a:t>‹#›</a:t>
            </a:fld>
            <a:endParaRPr lang="en-US"/>
          </a:p>
        </p:txBody>
      </p:sp>
    </p:spTree>
    <p:extLst>
      <p:ext uri="{BB962C8B-B14F-4D97-AF65-F5344CB8AC3E}">
        <p14:creationId xmlns:p14="http://schemas.microsoft.com/office/powerpoint/2010/main" val="40757910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A83C1-7017-4A12-9C04-AD0AA5CFECF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24D3-D477-48BF-B3A4-C3242501D701}" type="slidenum">
              <a:rPr lang="en-US" smtClean="0"/>
              <a:t>‹#›</a:t>
            </a:fld>
            <a:endParaRPr lang="en-US"/>
          </a:p>
        </p:txBody>
      </p:sp>
    </p:spTree>
    <p:extLst>
      <p:ext uri="{BB962C8B-B14F-4D97-AF65-F5344CB8AC3E}">
        <p14:creationId xmlns:p14="http://schemas.microsoft.com/office/powerpoint/2010/main" val="4011587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A83C1-7017-4A12-9C04-AD0AA5CFECF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24D3-D477-48BF-B3A4-C3242501D701}" type="slidenum">
              <a:rPr lang="en-US" smtClean="0"/>
              <a:t>‹#›</a:t>
            </a:fld>
            <a:endParaRPr lang="en-US"/>
          </a:p>
        </p:txBody>
      </p:sp>
    </p:spTree>
    <p:extLst>
      <p:ext uri="{BB962C8B-B14F-4D97-AF65-F5344CB8AC3E}">
        <p14:creationId xmlns:p14="http://schemas.microsoft.com/office/powerpoint/2010/main" val="2659117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9A83C1-7017-4A12-9C04-AD0AA5CFECF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24D3-D477-48BF-B3A4-C3242501D701}" type="slidenum">
              <a:rPr lang="en-US" smtClean="0"/>
              <a:t>‹#›</a:t>
            </a:fld>
            <a:endParaRPr lang="en-US"/>
          </a:p>
        </p:txBody>
      </p:sp>
    </p:spTree>
    <p:extLst>
      <p:ext uri="{BB962C8B-B14F-4D97-AF65-F5344CB8AC3E}">
        <p14:creationId xmlns:p14="http://schemas.microsoft.com/office/powerpoint/2010/main" val="23455711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9A83C1-7017-4A12-9C04-AD0AA5CFECFD}" type="datetimeFigureOut">
              <a:rPr lang="en-US" smtClean="0"/>
              <a:t>3/16/2017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F8824D3-D477-48BF-B3A4-C3242501D701}" type="slidenum">
              <a:rPr lang="en-US" smtClean="0"/>
              <a:t>‹#›</a:t>
            </a:fld>
            <a:endParaRPr lang="en-US"/>
          </a:p>
        </p:txBody>
      </p:sp>
    </p:spTree>
    <p:extLst>
      <p:ext uri="{BB962C8B-B14F-4D97-AF65-F5344CB8AC3E}">
        <p14:creationId xmlns:p14="http://schemas.microsoft.com/office/powerpoint/2010/main" val="35367470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89A83C1-7017-4A12-9C04-AD0AA5CFECFD}"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824D3-D477-48BF-B3A4-C3242501D701}" type="slidenum">
              <a:rPr lang="en-US" smtClean="0"/>
              <a:t>‹#›</a:t>
            </a:fld>
            <a:endParaRPr lang="en-US"/>
          </a:p>
        </p:txBody>
      </p:sp>
    </p:spTree>
    <p:extLst>
      <p:ext uri="{BB962C8B-B14F-4D97-AF65-F5344CB8AC3E}">
        <p14:creationId xmlns:p14="http://schemas.microsoft.com/office/powerpoint/2010/main" val="339890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89A83C1-7017-4A12-9C04-AD0AA5CFECFD}" type="datetimeFigureOut">
              <a:rPr lang="en-US" smtClean="0"/>
              <a:t>3/16/2017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F8824D3-D477-48BF-B3A4-C3242501D701}" type="slidenum">
              <a:rPr lang="en-US" smtClean="0"/>
              <a:t>‹#›</a:t>
            </a:fld>
            <a:endParaRPr lang="en-US"/>
          </a:p>
        </p:txBody>
      </p:sp>
    </p:spTree>
    <p:extLst>
      <p:ext uri="{BB962C8B-B14F-4D97-AF65-F5344CB8AC3E}">
        <p14:creationId xmlns:p14="http://schemas.microsoft.com/office/powerpoint/2010/main" val="9531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89A83C1-7017-4A12-9C04-AD0AA5CFECFD}" type="datetimeFigureOut">
              <a:rPr lang="en-US" smtClean="0"/>
              <a:t>3/16/2017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F8824D3-D477-48BF-B3A4-C3242501D701}" type="slidenum">
              <a:rPr lang="en-US" smtClean="0"/>
              <a:t>‹#›</a:t>
            </a:fld>
            <a:endParaRPr lang="en-US"/>
          </a:p>
        </p:txBody>
      </p:sp>
    </p:spTree>
    <p:extLst>
      <p:ext uri="{BB962C8B-B14F-4D97-AF65-F5344CB8AC3E}">
        <p14:creationId xmlns:p14="http://schemas.microsoft.com/office/powerpoint/2010/main" val="14322144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9A83C1-7017-4A12-9C04-AD0AA5CFECFD}" type="datetimeFigureOut">
              <a:rPr lang="en-US" smtClean="0"/>
              <a:t>3/16/2017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F8824D3-D477-48BF-B3A4-C3242501D701}" type="slidenum">
              <a:rPr lang="en-US" smtClean="0"/>
              <a:t>‹#›</a:t>
            </a:fld>
            <a:endParaRPr lang="en-US"/>
          </a:p>
        </p:txBody>
      </p:sp>
    </p:spTree>
    <p:extLst>
      <p:ext uri="{BB962C8B-B14F-4D97-AF65-F5344CB8AC3E}">
        <p14:creationId xmlns:p14="http://schemas.microsoft.com/office/powerpoint/2010/main" val="232663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A83C1-7017-4A12-9C04-AD0AA5CFECFD}"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824D3-D477-48BF-B3A4-C3242501D701}" type="slidenum">
              <a:rPr lang="en-US" smtClean="0"/>
              <a:t>‹#›</a:t>
            </a:fld>
            <a:endParaRPr lang="en-US"/>
          </a:p>
        </p:txBody>
      </p:sp>
    </p:spTree>
    <p:extLst>
      <p:ext uri="{BB962C8B-B14F-4D97-AF65-F5344CB8AC3E}">
        <p14:creationId xmlns:p14="http://schemas.microsoft.com/office/powerpoint/2010/main" val="31023730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89A83C1-7017-4A12-9C04-AD0AA5CFECFD}" type="datetimeFigureOut">
              <a:rPr lang="en-US" smtClean="0"/>
              <a:t>3/16/2017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F8824D3-D477-48BF-B3A4-C3242501D701}" type="slidenum">
              <a:rPr lang="en-US" smtClean="0"/>
              <a:t>‹#›</a:t>
            </a:fld>
            <a:endParaRPr lang="en-US"/>
          </a:p>
        </p:txBody>
      </p:sp>
    </p:spTree>
    <p:extLst>
      <p:ext uri="{BB962C8B-B14F-4D97-AF65-F5344CB8AC3E}">
        <p14:creationId xmlns:p14="http://schemas.microsoft.com/office/powerpoint/2010/main" val="4346471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9A83C1-7017-4A12-9C04-AD0AA5CFECFD}" type="datetimeFigureOut">
              <a:rPr lang="en-US" smtClean="0"/>
              <a:t>3/16/2017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8824D3-D477-48BF-B3A4-C3242501D701}" type="slidenum">
              <a:rPr lang="en-US" smtClean="0"/>
              <a:t>‹#›</a:t>
            </a:fld>
            <a:endParaRPr lang="en-US"/>
          </a:p>
        </p:txBody>
      </p:sp>
    </p:spTree>
    <p:extLst>
      <p:ext uri="{BB962C8B-B14F-4D97-AF65-F5344CB8AC3E}">
        <p14:creationId xmlns:p14="http://schemas.microsoft.com/office/powerpoint/2010/main" val="3511552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jpe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microsoft.com/office/2007/relationships/hdphoto" Target="../media/hdphoto2.wdp"/><Relationship Id="rId4" Type="http://schemas.openxmlformats.org/officeDocument/2006/relationships/image" Target="../media/image29.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microsoft.com/office/2007/relationships/hdphoto" Target="../media/hdphoto4.wdp"/><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2.png"/><Relationship Id="rId5" Type="http://schemas.microsoft.com/office/2007/relationships/hdphoto" Target="../media/hdphoto3.wdp"/><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hyperlink" Target="http://hprc-online.org/nutrition/go-for-green"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2.em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microsoft.com/office/2007/relationships/hdphoto" Target="../media/hdphoto1.wdp"/><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3886200"/>
            <a:ext cx="9144000" cy="2991556"/>
          </a:xfrm>
          <a:prstGeom prst="rect">
            <a:avLst/>
          </a:prstGeom>
        </p:spPr>
      </p:pic>
      <p:sp>
        <p:nvSpPr>
          <p:cNvPr id="2" name="Title 1"/>
          <p:cNvSpPr>
            <a:spLocks noGrp="1"/>
          </p:cNvSpPr>
          <p:nvPr>
            <p:ph type="ctrTitle"/>
          </p:nvPr>
        </p:nvSpPr>
        <p:spPr>
          <a:xfrm>
            <a:off x="2854988" y="1267938"/>
            <a:ext cx="5135825" cy="816921"/>
          </a:xfrm>
        </p:spPr>
        <p:txBody>
          <a:bodyPr>
            <a:normAutofit fontScale="90000"/>
          </a:bodyPr>
          <a:lstStyle/>
          <a:p>
            <a:r>
              <a:rPr lang="en-US" b="1" dirty="0" smtClean="0"/>
              <a:t>Go for Green</a:t>
            </a:r>
            <a:r>
              <a:rPr lang="en-US" b="1" baseline="30000" dirty="0" smtClean="0"/>
              <a:t>® </a:t>
            </a:r>
            <a:r>
              <a:rPr lang="en-US" b="1" dirty="0" smtClean="0"/>
              <a:t>Navy</a:t>
            </a:r>
            <a:br>
              <a:rPr lang="en-US" b="1" dirty="0" smtClean="0"/>
            </a:br>
            <a:endParaRPr lang="en-US" b="1" dirty="0"/>
          </a:p>
        </p:txBody>
      </p:sp>
      <p:sp>
        <p:nvSpPr>
          <p:cNvPr id="3" name="Subtitle 2"/>
          <p:cNvSpPr>
            <a:spLocks noGrp="1"/>
          </p:cNvSpPr>
          <p:nvPr>
            <p:ph type="subTitle" idx="1"/>
          </p:nvPr>
        </p:nvSpPr>
        <p:spPr>
          <a:xfrm>
            <a:off x="2311400" y="2101855"/>
            <a:ext cx="6400800" cy="1752600"/>
          </a:xfrm>
        </p:spPr>
        <p:txBody>
          <a:bodyPr/>
          <a:lstStyle/>
          <a:p>
            <a:r>
              <a:rPr lang="en-US" dirty="0" smtClean="0">
                <a:solidFill>
                  <a:schemeClr val="tx1"/>
                </a:solidFill>
              </a:rPr>
              <a:t>G4G </a:t>
            </a:r>
            <a:r>
              <a:rPr lang="en-US" smtClean="0">
                <a:solidFill>
                  <a:schemeClr val="tx1"/>
                </a:solidFill>
              </a:rPr>
              <a:t>Introduction  </a:t>
            </a:r>
          </a:p>
          <a:p>
            <a:endParaRPr lang="en-US" dirty="0" smtClean="0">
              <a:solidFill>
                <a:schemeClr val="tx1"/>
              </a:solidFill>
            </a:endParaRPr>
          </a:p>
        </p:txBody>
      </p:sp>
      <p:pic>
        <p:nvPicPr>
          <p:cNvPr id="5" name="Picture 4"/>
          <p:cNvPicPr>
            <a:picLocks noChangeAspect="1"/>
          </p:cNvPicPr>
          <p:nvPr/>
        </p:nvPicPr>
        <p:blipFill>
          <a:blip r:embed="rId4"/>
          <a:stretch>
            <a:fillRect/>
          </a:stretch>
        </p:blipFill>
        <p:spPr>
          <a:xfrm>
            <a:off x="336078" y="257165"/>
            <a:ext cx="2423300" cy="2595624"/>
          </a:xfrm>
          <a:prstGeom prst="rect">
            <a:avLst/>
          </a:prstGeom>
        </p:spPr>
      </p:pic>
      <p:pic>
        <p:nvPicPr>
          <p:cNvPr id="7" name="Picture 6" descr="NAVSUP_2-color (1).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0579" y="2959806"/>
            <a:ext cx="1875948" cy="806450"/>
          </a:xfrm>
          <a:prstGeom prst="rect">
            <a:avLst/>
          </a:prstGeom>
        </p:spPr>
      </p:pic>
    </p:spTree>
    <p:extLst>
      <p:ext uri="{BB962C8B-B14F-4D97-AF65-F5344CB8AC3E}">
        <p14:creationId xmlns:p14="http://schemas.microsoft.com/office/powerpoint/2010/main" val="5340020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51000"/>
          </a:blip>
          <a:stretch>
            <a:fillRect/>
          </a:stretch>
        </p:blipFill>
        <p:spPr>
          <a:xfrm>
            <a:off x="0" y="3886200"/>
            <a:ext cx="9144000" cy="2991556"/>
          </a:xfrm>
          <a:prstGeom prst="rect">
            <a:avLst/>
          </a:prstGeom>
        </p:spPr>
      </p:pic>
      <p:sp>
        <p:nvSpPr>
          <p:cNvPr id="2" name="Title 1"/>
          <p:cNvSpPr>
            <a:spLocks noGrp="1"/>
          </p:cNvSpPr>
          <p:nvPr>
            <p:ph type="title"/>
          </p:nvPr>
        </p:nvSpPr>
        <p:spPr/>
        <p:txBody>
          <a:bodyPr/>
          <a:lstStyle/>
          <a:p>
            <a:r>
              <a:rPr lang="en-US" dirty="0"/>
              <a:t>G4G Approved Color-Code Table</a:t>
            </a:r>
          </a:p>
        </p:txBody>
      </p:sp>
      <p:pic>
        <p:nvPicPr>
          <p:cNvPr id="12" name="Picture 11" descr="Screen Shot 2015-12-04 at 11.32.26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56436" y="2565400"/>
            <a:ext cx="4120863" cy="1612154"/>
          </a:xfrm>
          <a:prstGeom prst="rect">
            <a:avLst/>
          </a:prstGeom>
        </p:spPr>
      </p:pic>
      <p:pic>
        <p:nvPicPr>
          <p:cNvPr id="4" name="Picture 3" descr="Screen Shot 2015-12-24 at 2.05.47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2800" y="1569864"/>
            <a:ext cx="3263900" cy="4284835"/>
          </a:xfrm>
          <a:prstGeom prst="rect">
            <a:avLst/>
          </a:prstGeom>
        </p:spPr>
      </p:pic>
    </p:spTree>
    <p:extLst>
      <p:ext uri="{BB962C8B-B14F-4D97-AF65-F5344CB8AC3E}">
        <p14:creationId xmlns:p14="http://schemas.microsoft.com/office/powerpoint/2010/main" val="26620509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50000"/>
          </a:blip>
          <a:stretch>
            <a:fillRect/>
          </a:stretch>
        </p:blipFill>
        <p:spPr>
          <a:xfrm>
            <a:off x="0" y="3886200"/>
            <a:ext cx="9144000" cy="2991556"/>
          </a:xfrm>
          <a:prstGeom prst="rect">
            <a:avLst/>
          </a:prstGeom>
        </p:spPr>
      </p:pic>
      <p:sp>
        <p:nvSpPr>
          <p:cNvPr id="2" name="Title 1"/>
          <p:cNvSpPr>
            <a:spLocks noGrp="1"/>
          </p:cNvSpPr>
          <p:nvPr>
            <p:ph type="title"/>
          </p:nvPr>
        </p:nvSpPr>
        <p:spPr/>
        <p:txBody>
          <a:bodyPr>
            <a:normAutofit/>
          </a:bodyPr>
          <a:lstStyle/>
          <a:p>
            <a:r>
              <a:rPr lang="en-US" dirty="0">
                <a:solidFill>
                  <a:srgbClr val="000000"/>
                </a:solidFill>
                <a:cs typeface="Arial"/>
              </a:rPr>
              <a:t>Display</a:t>
            </a:r>
            <a:endParaRPr lang="en-US" dirty="0">
              <a:solidFill>
                <a:srgbClr val="000000"/>
              </a:solidFill>
            </a:endParaRPr>
          </a:p>
        </p:txBody>
      </p:sp>
      <p:pic>
        <p:nvPicPr>
          <p:cNvPr id="17" name="Content Placeholder 5"/>
          <p:cNvPicPr>
            <a:picLocks noGrp="1" noChangeAspect="1"/>
          </p:cNvPicPr>
          <p:nvPr>
            <p:ph idx="1"/>
          </p:nvPr>
        </p:nvPicPr>
        <p:blipFill>
          <a:blip r:embed="rId4"/>
          <a:srcRect l="-8363" r="-8363"/>
          <a:stretch>
            <a:fillRect/>
          </a:stretch>
        </p:blipFill>
        <p:spPr>
          <a:xfrm>
            <a:off x="965200" y="2119592"/>
            <a:ext cx="7239000" cy="3981171"/>
          </a:xfrm>
        </p:spPr>
      </p:pic>
      <p:sp>
        <p:nvSpPr>
          <p:cNvPr id="18" name="TextBox 17"/>
          <p:cNvSpPr txBox="1"/>
          <p:nvPr/>
        </p:nvSpPr>
        <p:spPr>
          <a:xfrm>
            <a:off x="933076" y="1349936"/>
            <a:ext cx="7512424" cy="523220"/>
          </a:xfrm>
          <a:prstGeom prst="rect">
            <a:avLst/>
          </a:prstGeom>
          <a:noFill/>
        </p:spPr>
        <p:txBody>
          <a:bodyPr wrap="square" rtlCol="0">
            <a:spAutoFit/>
          </a:bodyPr>
          <a:lstStyle/>
          <a:p>
            <a:r>
              <a:rPr lang="en-US" sz="2800" dirty="0" smtClean="0"/>
              <a:t>Keep Food Cards neat, clean, and easy to read</a:t>
            </a:r>
            <a:endParaRPr lang="en-US" sz="2800" dirty="0"/>
          </a:p>
        </p:txBody>
      </p:sp>
      <p:pic>
        <p:nvPicPr>
          <p:cNvPr id="19" name="Picture 18" descr="Screen Shot 2015-07-28 at 4.23.45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52389" y="4928348"/>
            <a:ext cx="924111" cy="503222"/>
          </a:xfrm>
          <a:prstGeom prst="rect">
            <a:avLst/>
          </a:prstGeom>
        </p:spPr>
      </p:pic>
      <p:pic>
        <p:nvPicPr>
          <p:cNvPr id="20" name="Picture 19" descr="Screen Shot 2015-07-28 at 4.21.01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175000" y="4912109"/>
            <a:ext cx="838200" cy="498091"/>
          </a:xfrm>
          <a:prstGeom prst="rect">
            <a:avLst/>
          </a:prstGeom>
        </p:spPr>
      </p:pic>
      <p:pic>
        <p:nvPicPr>
          <p:cNvPr id="21" name="Picture 20" descr="Screen Shot 2015-07-28 at 4.21.49 PM.p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39285" y="4826373"/>
            <a:ext cx="878915" cy="530705"/>
          </a:xfrm>
          <a:prstGeom prst="rect">
            <a:avLst/>
          </a:prstGeom>
        </p:spPr>
      </p:pic>
      <p:pic>
        <p:nvPicPr>
          <p:cNvPr id="22" name="Picture 21" descr="Screen Shot 2015-07-28 at 4.21.29 PM.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602505" y="4755778"/>
            <a:ext cx="966787" cy="578222"/>
          </a:xfrm>
          <a:prstGeom prst="rect">
            <a:avLst/>
          </a:prstGeom>
        </p:spPr>
      </p:pic>
    </p:spTree>
    <p:extLst>
      <p:ext uri="{BB962C8B-B14F-4D97-AF65-F5344CB8AC3E}">
        <p14:creationId xmlns:p14="http://schemas.microsoft.com/office/powerpoint/2010/main" val="11738452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alphaModFix amt="50000"/>
          </a:blip>
          <a:stretch>
            <a:fillRect/>
          </a:stretch>
        </p:blipFill>
        <p:spPr>
          <a:xfrm>
            <a:off x="0" y="3886200"/>
            <a:ext cx="9144000" cy="2991556"/>
          </a:xfrm>
          <a:prstGeom prst="rect">
            <a:avLst/>
          </a:prstGeom>
        </p:spPr>
      </p:pic>
      <p:sp>
        <p:nvSpPr>
          <p:cNvPr id="5" name="Title 4"/>
          <p:cNvSpPr>
            <a:spLocks noGrp="1"/>
          </p:cNvSpPr>
          <p:nvPr>
            <p:ph type="title"/>
          </p:nvPr>
        </p:nvSpPr>
        <p:spPr/>
        <p:txBody>
          <a:bodyPr/>
          <a:lstStyle/>
          <a:p>
            <a:r>
              <a:rPr lang="en-US" dirty="0"/>
              <a:t>Food and Beverage Placement</a:t>
            </a:r>
            <a:r>
              <a:rPr lang="en-US" dirty="0" smtClean="0"/>
              <a:t>	</a:t>
            </a:r>
            <a:endParaRPr lang="en-US" dirty="0"/>
          </a:p>
        </p:txBody>
      </p:sp>
      <p:sp>
        <p:nvSpPr>
          <p:cNvPr id="6" name="Content Placeholder 5"/>
          <p:cNvSpPr>
            <a:spLocks noGrp="1"/>
          </p:cNvSpPr>
          <p:nvPr>
            <p:ph idx="1"/>
          </p:nvPr>
        </p:nvSpPr>
        <p:spPr/>
        <p:txBody>
          <a:bodyPr>
            <a:normAutofit/>
          </a:bodyPr>
          <a:lstStyle/>
          <a:p>
            <a:pPr lvl="0"/>
            <a:r>
              <a:rPr lang="en-US" dirty="0">
                <a:solidFill>
                  <a:prstClr val="black"/>
                </a:solidFill>
              </a:rPr>
              <a:t>Not only does </a:t>
            </a:r>
            <a:r>
              <a:rPr lang="en-US" b="1" dirty="0">
                <a:solidFill>
                  <a:schemeClr val="accent5"/>
                </a:solidFill>
              </a:rPr>
              <a:t>what</a:t>
            </a:r>
            <a:r>
              <a:rPr lang="en-US" dirty="0">
                <a:solidFill>
                  <a:prstClr val="black"/>
                </a:solidFill>
              </a:rPr>
              <a:t> you serve matter,</a:t>
            </a:r>
            <a:r>
              <a:rPr lang="en-US" dirty="0">
                <a:solidFill>
                  <a:srgbClr val="008000"/>
                </a:solidFill>
              </a:rPr>
              <a:t> </a:t>
            </a:r>
            <a:r>
              <a:rPr lang="en-US" b="1" dirty="0">
                <a:solidFill>
                  <a:srgbClr val="4BACC6"/>
                </a:solidFill>
              </a:rPr>
              <a:t>where</a:t>
            </a:r>
            <a:r>
              <a:rPr lang="en-US" dirty="0">
                <a:solidFill>
                  <a:srgbClr val="008000"/>
                </a:solidFill>
              </a:rPr>
              <a:t> </a:t>
            </a:r>
            <a:r>
              <a:rPr lang="en-US" dirty="0">
                <a:solidFill>
                  <a:prstClr val="black"/>
                </a:solidFill>
              </a:rPr>
              <a:t>you place foods can influence what diners choose to eat</a:t>
            </a:r>
          </a:p>
          <a:p>
            <a:r>
              <a:rPr lang="en-US" dirty="0"/>
              <a:t>People tend to choose what’s easiest and/or closest </a:t>
            </a:r>
          </a:p>
        </p:txBody>
      </p:sp>
      <p:pic>
        <p:nvPicPr>
          <p:cNvPr id="7" name="Picture 6" descr="Screen Shot 2015-08-03 at 1.33.10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60104" y="3744034"/>
            <a:ext cx="2264663" cy="2874078"/>
          </a:xfrm>
          <a:prstGeom prst="rect">
            <a:avLst/>
          </a:prstGeom>
        </p:spPr>
      </p:pic>
    </p:spTree>
    <p:extLst>
      <p:ext uri="{BB962C8B-B14F-4D97-AF65-F5344CB8AC3E}">
        <p14:creationId xmlns:p14="http://schemas.microsoft.com/office/powerpoint/2010/main" val="6591847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40000"/>
          </a:blip>
          <a:stretch>
            <a:fillRect/>
          </a:stretch>
        </p:blipFill>
        <p:spPr>
          <a:xfrm>
            <a:off x="0" y="3879144"/>
            <a:ext cx="9144000" cy="2991556"/>
          </a:xfrm>
          <a:prstGeom prst="rect">
            <a:avLst/>
          </a:prstGeom>
        </p:spPr>
      </p:pic>
      <p:sp>
        <p:nvSpPr>
          <p:cNvPr id="2" name="Title 1"/>
          <p:cNvSpPr>
            <a:spLocks noGrp="1"/>
          </p:cNvSpPr>
          <p:nvPr>
            <p:ph type="title"/>
          </p:nvPr>
        </p:nvSpPr>
        <p:spPr/>
        <p:txBody>
          <a:bodyPr>
            <a:normAutofit/>
          </a:bodyPr>
          <a:lstStyle/>
          <a:p>
            <a:r>
              <a:rPr lang="en-US" dirty="0"/>
              <a:t>Food Placement Goals</a:t>
            </a:r>
          </a:p>
        </p:txBody>
      </p:sp>
      <p:sp>
        <p:nvSpPr>
          <p:cNvPr id="9" name="Content Placeholder 3"/>
          <p:cNvSpPr>
            <a:spLocks noGrp="1"/>
          </p:cNvSpPr>
          <p:nvPr>
            <p:ph sz="half" idx="1"/>
          </p:nvPr>
        </p:nvSpPr>
        <p:spPr>
          <a:xfrm>
            <a:off x="514640" y="1616139"/>
            <a:ext cx="4093883" cy="2091763"/>
          </a:xfrm>
        </p:spPr>
        <p:txBody>
          <a:bodyPr>
            <a:normAutofit/>
          </a:bodyPr>
          <a:lstStyle/>
          <a:p>
            <a:pPr marL="0" indent="0">
              <a:buNone/>
            </a:pPr>
            <a:r>
              <a:rPr lang="en-US" dirty="0" smtClean="0"/>
              <a:t>Place </a:t>
            </a:r>
            <a:r>
              <a:rPr lang="en-US" b="1" dirty="0">
                <a:solidFill>
                  <a:srgbClr val="008000"/>
                </a:solidFill>
              </a:rPr>
              <a:t>Green</a:t>
            </a:r>
            <a:r>
              <a:rPr lang="en-US" b="1" dirty="0" smtClean="0">
                <a:solidFill>
                  <a:srgbClr val="008000"/>
                </a:solidFill>
              </a:rPr>
              <a:t>-coded </a:t>
            </a:r>
            <a:r>
              <a:rPr lang="en-US" dirty="0"/>
              <a:t>(healthiest) foods and drinks in easy to </a:t>
            </a:r>
            <a:r>
              <a:rPr lang="en-US" dirty="0" smtClean="0"/>
              <a:t>reach and most visible spots</a:t>
            </a:r>
            <a:endParaRPr lang="en-US" dirty="0"/>
          </a:p>
          <a:p>
            <a:endParaRPr lang="en-US" dirty="0"/>
          </a:p>
        </p:txBody>
      </p:sp>
      <p:sp>
        <p:nvSpPr>
          <p:cNvPr id="10" name="Content Placeholder 3"/>
          <p:cNvSpPr txBox="1">
            <a:spLocks/>
          </p:cNvSpPr>
          <p:nvPr/>
        </p:nvSpPr>
        <p:spPr>
          <a:xfrm>
            <a:off x="4618483" y="4532157"/>
            <a:ext cx="4049059" cy="1987176"/>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Place </a:t>
            </a:r>
            <a:r>
              <a:rPr lang="en-US" b="1" dirty="0" smtClean="0">
                <a:solidFill>
                  <a:srgbClr val="FF0000"/>
                </a:solidFill>
              </a:rPr>
              <a:t>Red-coded </a:t>
            </a:r>
            <a:r>
              <a:rPr lang="en-US" dirty="0" smtClean="0"/>
              <a:t>(least healthy) foods and drinks in harder to reach, less visible places</a:t>
            </a:r>
          </a:p>
          <a:p>
            <a:endParaRPr lang="en-US" dirty="0"/>
          </a:p>
        </p:txBody>
      </p:sp>
      <p:pic>
        <p:nvPicPr>
          <p:cNvPr id="15" name="Picture 14" descr="Screen Shot 2015-07-08 at 1.26.2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3306" y="4662616"/>
            <a:ext cx="3134805" cy="1739244"/>
          </a:xfrm>
          <a:prstGeom prst="rect">
            <a:avLst/>
          </a:prstGeom>
        </p:spPr>
      </p:pic>
      <p:pic>
        <p:nvPicPr>
          <p:cNvPr id="16" name="Picture 15" descr="Screen Shot 2015-11-25 at 4.48.14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57936" y="1356323"/>
            <a:ext cx="3638176" cy="1289686"/>
          </a:xfrm>
          <a:prstGeom prst="rect">
            <a:avLst/>
          </a:prstGeom>
        </p:spPr>
      </p:pic>
      <p:pic>
        <p:nvPicPr>
          <p:cNvPr id="17" name="Picture 16"/>
          <p:cNvPicPr>
            <a:picLocks noChangeAspect="1"/>
          </p:cNvPicPr>
          <p:nvPr/>
        </p:nvPicPr>
        <p:blipFill>
          <a:blip r:embed="rId6"/>
          <a:stretch>
            <a:fillRect/>
          </a:stretch>
        </p:blipFill>
        <p:spPr>
          <a:xfrm>
            <a:off x="4811889" y="2726764"/>
            <a:ext cx="3570111" cy="1568214"/>
          </a:xfrm>
          <a:prstGeom prst="rect">
            <a:avLst/>
          </a:prstGeom>
        </p:spPr>
      </p:pic>
    </p:spTree>
    <p:extLst>
      <p:ext uri="{BB962C8B-B14F-4D97-AF65-F5344CB8AC3E}">
        <p14:creationId xmlns:p14="http://schemas.microsoft.com/office/powerpoint/2010/main" val="15065652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51000"/>
          </a:blip>
          <a:stretch>
            <a:fillRect/>
          </a:stretch>
        </p:blipFill>
        <p:spPr>
          <a:xfrm>
            <a:off x="0" y="3886200"/>
            <a:ext cx="9144000" cy="2991556"/>
          </a:xfrm>
          <a:prstGeom prst="rect">
            <a:avLst/>
          </a:prstGeom>
        </p:spPr>
      </p:pic>
      <p:sp>
        <p:nvSpPr>
          <p:cNvPr id="2" name="Title 1"/>
          <p:cNvSpPr>
            <a:spLocks noGrp="1"/>
          </p:cNvSpPr>
          <p:nvPr>
            <p:ph type="title"/>
          </p:nvPr>
        </p:nvSpPr>
        <p:spPr/>
        <p:txBody>
          <a:bodyPr>
            <a:normAutofit/>
          </a:bodyPr>
          <a:lstStyle/>
          <a:p>
            <a:r>
              <a:rPr lang="en-US" dirty="0" smtClean="0">
                <a:solidFill>
                  <a:srgbClr val="000000"/>
                </a:solidFill>
              </a:rPr>
              <a:t>Hotline</a:t>
            </a:r>
            <a:endParaRPr lang="en-US" dirty="0">
              <a:solidFill>
                <a:srgbClr val="000000"/>
              </a:solidFill>
            </a:endParaRPr>
          </a:p>
        </p:txBody>
      </p:sp>
      <p:pic>
        <p:nvPicPr>
          <p:cNvPr id="10" name="Picture 9" descr="Screen Shot 2015-07-20 at 10.53.03 AM.png"/>
          <p:cNvPicPr>
            <a:picLocks noChangeAspect="1"/>
          </p:cNvPicPr>
          <p:nvPr/>
        </p:nvPicPr>
        <p:blipFill>
          <a:blip r:embed="rId4">
            <a:extLst>
              <a:ext uri="{BEBA8EAE-BF5A-486C-A8C5-ECC9F3942E4B}">
                <a14:imgProps xmlns:a14="http://schemas.microsoft.com/office/drawing/2010/main">
                  <a14:imgLayer r:embed="rId5">
                    <a14:imgEffect>
                      <a14:backgroundRemoval t="2558" b="90000" l="1324" r="99265"/>
                    </a14:imgEffect>
                  </a14:imgLayer>
                </a14:imgProps>
              </a:ext>
              <a:ext uri="{28A0092B-C50C-407E-A947-70E740481C1C}">
                <a14:useLocalDpi xmlns:a14="http://schemas.microsoft.com/office/drawing/2010/main" val="0"/>
              </a:ext>
            </a:extLst>
          </a:blip>
          <a:stretch>
            <a:fillRect/>
          </a:stretch>
        </p:blipFill>
        <p:spPr>
          <a:xfrm>
            <a:off x="3000741" y="1520161"/>
            <a:ext cx="5903369" cy="1866506"/>
          </a:xfrm>
          <a:prstGeom prst="rect">
            <a:avLst/>
          </a:prstGeom>
        </p:spPr>
      </p:pic>
      <p:sp>
        <p:nvSpPr>
          <p:cNvPr id="11" name="TextBox 10"/>
          <p:cNvSpPr txBox="1"/>
          <p:nvPr/>
        </p:nvSpPr>
        <p:spPr>
          <a:xfrm>
            <a:off x="161863" y="1515703"/>
            <a:ext cx="2584824" cy="4062651"/>
          </a:xfrm>
          <a:prstGeom prst="rect">
            <a:avLst/>
          </a:prstGeom>
          <a:noFill/>
        </p:spPr>
        <p:txBody>
          <a:bodyPr wrap="square" rtlCol="0">
            <a:spAutoFit/>
          </a:bodyPr>
          <a:lstStyle/>
          <a:p>
            <a:r>
              <a:rPr lang="en-US" sz="2000" b="1" u="sng" dirty="0" smtClean="0"/>
              <a:t>MENU</a:t>
            </a:r>
          </a:p>
          <a:p>
            <a:r>
              <a:rPr lang="en-US" sz="2000" b="1" dirty="0" smtClean="0"/>
              <a:t>Steamed </a:t>
            </a:r>
            <a:r>
              <a:rPr lang="en-US" sz="2000" b="1" dirty="0"/>
              <a:t>green </a:t>
            </a:r>
            <a:r>
              <a:rPr lang="en-US" sz="2000" b="1" dirty="0" smtClean="0"/>
              <a:t>beans</a:t>
            </a:r>
          </a:p>
          <a:p>
            <a:r>
              <a:rPr lang="en-US" sz="2000" b="1" dirty="0"/>
              <a:t>Baked sweet potato </a:t>
            </a:r>
            <a:endParaRPr lang="en-US" sz="2000" b="1" dirty="0" smtClean="0"/>
          </a:p>
          <a:p>
            <a:r>
              <a:rPr lang="en-US" sz="2000" b="1" dirty="0"/>
              <a:t>Mashed potatoes </a:t>
            </a:r>
            <a:endParaRPr lang="en-US" sz="2000" b="1" dirty="0" smtClean="0"/>
          </a:p>
          <a:p>
            <a:r>
              <a:rPr lang="en-US" sz="2000" b="1" dirty="0"/>
              <a:t>White rice pilaf </a:t>
            </a:r>
            <a:endParaRPr lang="en-US" sz="2000" b="1" dirty="0" smtClean="0"/>
          </a:p>
          <a:p>
            <a:r>
              <a:rPr lang="en-US" sz="2000" b="1" dirty="0"/>
              <a:t>BBQ pork </a:t>
            </a:r>
            <a:r>
              <a:rPr lang="en-US" sz="2000" b="1" dirty="0" smtClean="0"/>
              <a:t>chops</a:t>
            </a:r>
          </a:p>
          <a:p>
            <a:r>
              <a:rPr lang="en-US" sz="2000" b="1" dirty="0"/>
              <a:t>Grilled chicken </a:t>
            </a:r>
          </a:p>
          <a:p>
            <a:r>
              <a:rPr lang="en-US" sz="2000" b="1" dirty="0"/>
              <a:t>Fried </a:t>
            </a:r>
            <a:r>
              <a:rPr lang="en-US" sz="2000" b="1" dirty="0" smtClean="0"/>
              <a:t>fish</a:t>
            </a:r>
          </a:p>
          <a:p>
            <a:r>
              <a:rPr lang="en-US" sz="2000" b="1" dirty="0"/>
              <a:t>Roasted </a:t>
            </a:r>
            <a:r>
              <a:rPr lang="en-US" sz="2000" b="1" dirty="0" smtClean="0"/>
              <a:t>zucchini</a:t>
            </a:r>
          </a:p>
          <a:p>
            <a:r>
              <a:rPr lang="en-US" sz="2000" b="1" dirty="0"/>
              <a:t>Creamed </a:t>
            </a:r>
            <a:r>
              <a:rPr lang="en-US" sz="2000" b="1" dirty="0" smtClean="0"/>
              <a:t>spinach</a:t>
            </a:r>
          </a:p>
          <a:p>
            <a:r>
              <a:rPr lang="en-US" sz="2000" b="1" dirty="0" smtClean="0"/>
              <a:t>Mac </a:t>
            </a:r>
            <a:r>
              <a:rPr lang="en-US" sz="2000" b="1" dirty="0"/>
              <a:t>and </a:t>
            </a:r>
            <a:r>
              <a:rPr lang="en-US" sz="2000" b="1" dirty="0" smtClean="0"/>
              <a:t>Cheese</a:t>
            </a:r>
            <a:endParaRPr lang="en-US" dirty="0" smtClean="0"/>
          </a:p>
          <a:p>
            <a:endParaRPr lang="en-US" dirty="0"/>
          </a:p>
        </p:txBody>
      </p:sp>
      <p:sp>
        <p:nvSpPr>
          <p:cNvPr id="17" name="TextBox 16"/>
          <p:cNvSpPr txBox="1"/>
          <p:nvPr/>
        </p:nvSpPr>
        <p:spPr>
          <a:xfrm>
            <a:off x="2963334" y="3254021"/>
            <a:ext cx="2441222" cy="1477328"/>
          </a:xfrm>
          <a:prstGeom prst="rect">
            <a:avLst/>
          </a:prstGeom>
          <a:noFill/>
        </p:spPr>
        <p:txBody>
          <a:bodyPr wrap="square" rtlCol="0">
            <a:spAutoFit/>
          </a:bodyPr>
          <a:lstStyle/>
          <a:p>
            <a:r>
              <a:rPr lang="en-US" b="1" dirty="0" smtClean="0">
                <a:solidFill>
                  <a:srgbClr val="008000"/>
                </a:solidFill>
              </a:rPr>
              <a:t>Roasted zucchini </a:t>
            </a:r>
          </a:p>
          <a:p>
            <a:r>
              <a:rPr lang="en-US" b="1" dirty="0" smtClean="0">
                <a:solidFill>
                  <a:srgbClr val="008000"/>
                </a:solidFill>
              </a:rPr>
              <a:t>Steamed green beans</a:t>
            </a:r>
          </a:p>
          <a:p>
            <a:r>
              <a:rPr lang="en-US" b="1" dirty="0" smtClean="0">
                <a:solidFill>
                  <a:srgbClr val="008000"/>
                </a:solidFill>
              </a:rPr>
              <a:t>Baked sweet potato </a:t>
            </a:r>
          </a:p>
          <a:p>
            <a:r>
              <a:rPr lang="en-US" b="1" dirty="0" smtClean="0">
                <a:solidFill>
                  <a:srgbClr val="008000"/>
                </a:solidFill>
              </a:rPr>
              <a:t>Grilled chicken </a:t>
            </a:r>
          </a:p>
          <a:p>
            <a:endParaRPr lang="en-US" dirty="0"/>
          </a:p>
        </p:txBody>
      </p:sp>
      <p:sp>
        <p:nvSpPr>
          <p:cNvPr id="18" name="TextBox 17"/>
          <p:cNvSpPr txBox="1"/>
          <p:nvPr/>
        </p:nvSpPr>
        <p:spPr>
          <a:xfrm>
            <a:off x="5291667" y="3251035"/>
            <a:ext cx="2060222" cy="1754327"/>
          </a:xfrm>
          <a:prstGeom prst="rect">
            <a:avLst/>
          </a:prstGeom>
          <a:noFill/>
        </p:spPr>
        <p:txBody>
          <a:bodyPr wrap="square" rtlCol="0">
            <a:spAutoFit/>
          </a:bodyPr>
          <a:lstStyle/>
          <a:p>
            <a:r>
              <a:rPr lang="en-US" b="1" dirty="0" smtClean="0">
                <a:solidFill>
                  <a:srgbClr val="DDDD00"/>
                </a:solidFill>
              </a:rPr>
              <a:t>Mashed potatoes</a:t>
            </a:r>
          </a:p>
          <a:p>
            <a:r>
              <a:rPr lang="en-US" b="1" dirty="0">
                <a:solidFill>
                  <a:srgbClr val="DDDD00"/>
                </a:solidFill>
              </a:rPr>
              <a:t>BBQ pork </a:t>
            </a:r>
            <a:r>
              <a:rPr lang="en-US" b="1" dirty="0" smtClean="0">
                <a:solidFill>
                  <a:srgbClr val="DDDD00"/>
                </a:solidFill>
              </a:rPr>
              <a:t>chops</a:t>
            </a:r>
          </a:p>
          <a:p>
            <a:r>
              <a:rPr lang="en-US" b="1" dirty="0">
                <a:solidFill>
                  <a:srgbClr val="DDDD00"/>
                </a:solidFill>
              </a:rPr>
              <a:t>White rice pilaf </a:t>
            </a:r>
          </a:p>
          <a:p>
            <a:endParaRPr lang="en-US" dirty="0">
              <a:solidFill>
                <a:srgbClr val="DDDD00"/>
              </a:solidFill>
            </a:endParaRPr>
          </a:p>
          <a:p>
            <a:r>
              <a:rPr lang="en-US" dirty="0" smtClean="0">
                <a:solidFill>
                  <a:srgbClr val="DDDD00"/>
                </a:solidFill>
              </a:rPr>
              <a:t> </a:t>
            </a:r>
          </a:p>
          <a:p>
            <a:endParaRPr lang="en-US" dirty="0"/>
          </a:p>
        </p:txBody>
      </p:sp>
      <p:sp>
        <p:nvSpPr>
          <p:cNvPr id="19" name="TextBox 18"/>
          <p:cNvSpPr txBox="1"/>
          <p:nvPr/>
        </p:nvSpPr>
        <p:spPr>
          <a:xfrm>
            <a:off x="7140222" y="3291542"/>
            <a:ext cx="1834445" cy="1754327"/>
          </a:xfrm>
          <a:prstGeom prst="rect">
            <a:avLst/>
          </a:prstGeom>
          <a:noFill/>
        </p:spPr>
        <p:txBody>
          <a:bodyPr wrap="square" rtlCol="0">
            <a:spAutoFit/>
          </a:bodyPr>
          <a:lstStyle/>
          <a:p>
            <a:r>
              <a:rPr lang="en-US" b="1" dirty="0" smtClean="0">
                <a:solidFill>
                  <a:srgbClr val="FF0000"/>
                </a:solidFill>
              </a:rPr>
              <a:t>Fried fish</a:t>
            </a:r>
          </a:p>
          <a:p>
            <a:r>
              <a:rPr lang="en-US" b="1" dirty="0">
                <a:solidFill>
                  <a:srgbClr val="FF0000"/>
                </a:solidFill>
              </a:rPr>
              <a:t>Creamed </a:t>
            </a:r>
            <a:r>
              <a:rPr lang="en-US" b="1" dirty="0" smtClean="0">
                <a:solidFill>
                  <a:srgbClr val="FF0000"/>
                </a:solidFill>
              </a:rPr>
              <a:t>spinach</a:t>
            </a:r>
          </a:p>
          <a:p>
            <a:r>
              <a:rPr lang="en-US" b="1" dirty="0">
                <a:solidFill>
                  <a:srgbClr val="FF0000"/>
                </a:solidFill>
              </a:rPr>
              <a:t>Mac and Cheese</a:t>
            </a:r>
          </a:p>
          <a:p>
            <a:endParaRPr lang="en-US" dirty="0">
              <a:solidFill>
                <a:srgbClr val="FF0000"/>
              </a:solidFill>
            </a:endParaRPr>
          </a:p>
          <a:p>
            <a:r>
              <a:rPr lang="en-US" dirty="0" smtClean="0">
                <a:solidFill>
                  <a:srgbClr val="FF0000"/>
                </a:solidFill>
              </a:rPr>
              <a:t> </a:t>
            </a:r>
          </a:p>
          <a:p>
            <a:endParaRPr lang="en-US" dirty="0"/>
          </a:p>
        </p:txBody>
      </p:sp>
    </p:spTree>
    <p:extLst>
      <p:ext uri="{BB962C8B-B14F-4D97-AF65-F5344CB8AC3E}">
        <p14:creationId xmlns:p14="http://schemas.microsoft.com/office/powerpoint/2010/main" val="4262485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1000" fill="hold"/>
                                        <p:tgtEl>
                                          <p:spTgt spid="17"/>
                                        </p:tgtEl>
                                        <p:attrNameLst>
                                          <p:attrName>ppt_w</p:attrName>
                                        </p:attrNameLst>
                                      </p:cBhvr>
                                      <p:tavLst>
                                        <p:tav tm="0">
                                          <p:val>
                                            <p:fltVal val="0"/>
                                          </p:val>
                                        </p:tav>
                                        <p:tav tm="100000">
                                          <p:val>
                                            <p:strVal val="#ppt_w"/>
                                          </p:val>
                                        </p:tav>
                                      </p:tavLst>
                                    </p:anim>
                                    <p:anim calcmode="lin" valueType="num">
                                      <p:cBhvr>
                                        <p:cTn id="8" dur="1000" fill="hold"/>
                                        <p:tgtEl>
                                          <p:spTgt spid="17"/>
                                        </p:tgtEl>
                                        <p:attrNameLst>
                                          <p:attrName>ppt_h</p:attrName>
                                        </p:attrNameLst>
                                      </p:cBhvr>
                                      <p:tavLst>
                                        <p:tav tm="0">
                                          <p:val>
                                            <p:fltVal val="0"/>
                                          </p:val>
                                        </p:tav>
                                        <p:tav tm="100000">
                                          <p:val>
                                            <p:strVal val="#ppt_h"/>
                                          </p:val>
                                        </p:tav>
                                      </p:tavLst>
                                    </p:anim>
                                    <p:anim calcmode="lin" valueType="num">
                                      <p:cBhvr>
                                        <p:cTn id="9"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randombar(horizontal)">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49275" y="107576"/>
            <a:ext cx="8042276" cy="833718"/>
          </a:xfrm>
        </p:spPr>
        <p:txBody>
          <a:bodyPr/>
          <a:lstStyle/>
          <a:p>
            <a:r>
              <a:rPr lang="en-US" dirty="0" smtClean="0">
                <a:solidFill>
                  <a:srgbClr val="6E9EC2"/>
                </a:solidFill>
              </a:rPr>
              <a:t>Hotline</a:t>
            </a:r>
            <a:endParaRPr lang="en-US" dirty="0">
              <a:solidFill>
                <a:srgbClr val="6E9EC2"/>
              </a:solidFill>
            </a:endParaRPr>
          </a:p>
        </p:txBody>
      </p:sp>
      <p:sp>
        <p:nvSpPr>
          <p:cNvPr id="9" name="TextBox 8"/>
          <p:cNvSpPr txBox="1"/>
          <p:nvPr/>
        </p:nvSpPr>
        <p:spPr>
          <a:xfrm>
            <a:off x="4691529" y="3561977"/>
            <a:ext cx="1987177" cy="2862323"/>
          </a:xfrm>
          <a:prstGeom prst="rect">
            <a:avLst/>
          </a:prstGeom>
          <a:noFill/>
        </p:spPr>
        <p:txBody>
          <a:bodyPr wrap="square" rtlCol="0">
            <a:spAutoFit/>
          </a:bodyPr>
          <a:lstStyle/>
          <a:p>
            <a:r>
              <a:rPr lang="en-US" dirty="0" smtClean="0">
                <a:solidFill>
                  <a:srgbClr val="008000"/>
                </a:solidFill>
              </a:rPr>
              <a:t>Baked sweet potato </a:t>
            </a:r>
          </a:p>
          <a:p>
            <a:r>
              <a:rPr lang="en-US" dirty="0">
                <a:solidFill>
                  <a:srgbClr val="DDDD00"/>
                </a:solidFill>
              </a:rPr>
              <a:t>Mashed potatoes </a:t>
            </a:r>
            <a:endParaRPr lang="en-US" dirty="0" smtClean="0">
              <a:solidFill>
                <a:srgbClr val="DDDD00"/>
              </a:solidFill>
            </a:endParaRPr>
          </a:p>
          <a:p>
            <a:r>
              <a:rPr lang="en-US" dirty="0">
                <a:solidFill>
                  <a:srgbClr val="DDDD00"/>
                </a:solidFill>
              </a:rPr>
              <a:t>White rice </a:t>
            </a:r>
            <a:r>
              <a:rPr lang="en-US" dirty="0" smtClean="0">
                <a:solidFill>
                  <a:srgbClr val="DDDD00"/>
                </a:solidFill>
              </a:rPr>
              <a:t>pilaf</a:t>
            </a:r>
          </a:p>
          <a:p>
            <a:r>
              <a:rPr lang="en-US" dirty="0">
                <a:solidFill>
                  <a:srgbClr val="FF0000"/>
                </a:solidFill>
              </a:rPr>
              <a:t>Mac and Cheese</a:t>
            </a:r>
          </a:p>
          <a:p>
            <a:r>
              <a:rPr lang="en-US" dirty="0" smtClean="0">
                <a:solidFill>
                  <a:srgbClr val="DDDD00"/>
                </a:solidFill>
              </a:rPr>
              <a:t> </a:t>
            </a:r>
            <a:endParaRPr lang="en-US" dirty="0">
              <a:solidFill>
                <a:srgbClr val="DDDD00"/>
              </a:solidFill>
            </a:endParaRPr>
          </a:p>
          <a:p>
            <a:endParaRPr lang="en-US" dirty="0">
              <a:solidFill>
                <a:srgbClr val="DDDD00"/>
              </a:solidFill>
            </a:endParaRPr>
          </a:p>
          <a:p>
            <a:endParaRPr lang="en-US" dirty="0"/>
          </a:p>
          <a:p>
            <a:endParaRPr lang="en-US" dirty="0"/>
          </a:p>
        </p:txBody>
      </p:sp>
      <p:sp>
        <p:nvSpPr>
          <p:cNvPr id="12" name="TextBox 11"/>
          <p:cNvSpPr txBox="1"/>
          <p:nvPr/>
        </p:nvSpPr>
        <p:spPr>
          <a:xfrm>
            <a:off x="2644588" y="4332939"/>
            <a:ext cx="2196352" cy="369332"/>
          </a:xfrm>
          <a:prstGeom prst="rect">
            <a:avLst/>
          </a:prstGeom>
          <a:noFill/>
        </p:spPr>
        <p:txBody>
          <a:bodyPr wrap="square" rtlCol="0">
            <a:spAutoFit/>
          </a:bodyPr>
          <a:lstStyle/>
          <a:p>
            <a:endParaRPr lang="en-US" dirty="0" smtClean="0">
              <a:solidFill>
                <a:srgbClr val="008000"/>
              </a:solidFill>
            </a:endParaRPr>
          </a:p>
        </p:txBody>
      </p:sp>
      <p:sp>
        <p:nvSpPr>
          <p:cNvPr id="14" name="TextBox 13"/>
          <p:cNvSpPr txBox="1"/>
          <p:nvPr/>
        </p:nvSpPr>
        <p:spPr>
          <a:xfrm>
            <a:off x="119530" y="1120592"/>
            <a:ext cx="2584824" cy="4062651"/>
          </a:xfrm>
          <a:prstGeom prst="rect">
            <a:avLst/>
          </a:prstGeom>
          <a:noFill/>
        </p:spPr>
        <p:txBody>
          <a:bodyPr wrap="square" rtlCol="0">
            <a:spAutoFit/>
          </a:bodyPr>
          <a:lstStyle/>
          <a:p>
            <a:r>
              <a:rPr lang="en-US" sz="2000" b="1" u="sng" dirty="0" smtClean="0"/>
              <a:t>MENU</a:t>
            </a:r>
          </a:p>
          <a:p>
            <a:r>
              <a:rPr lang="en-US" sz="2000" b="1" dirty="0" smtClean="0"/>
              <a:t>Steamed </a:t>
            </a:r>
            <a:r>
              <a:rPr lang="en-US" sz="2000" b="1" dirty="0"/>
              <a:t>green </a:t>
            </a:r>
            <a:r>
              <a:rPr lang="en-US" sz="2000" b="1" dirty="0" smtClean="0"/>
              <a:t>beans</a:t>
            </a:r>
          </a:p>
          <a:p>
            <a:r>
              <a:rPr lang="en-US" sz="2000" b="1" dirty="0"/>
              <a:t>Baked sweet potato </a:t>
            </a:r>
            <a:endParaRPr lang="en-US" sz="2000" b="1" dirty="0" smtClean="0"/>
          </a:p>
          <a:p>
            <a:r>
              <a:rPr lang="en-US" sz="2000" b="1" dirty="0"/>
              <a:t>Mashed potatoes </a:t>
            </a:r>
            <a:endParaRPr lang="en-US" sz="2000" b="1" dirty="0" smtClean="0"/>
          </a:p>
          <a:p>
            <a:r>
              <a:rPr lang="en-US" sz="2000" b="1" dirty="0"/>
              <a:t>White rice pilaf </a:t>
            </a:r>
            <a:endParaRPr lang="en-US" sz="2000" b="1" dirty="0" smtClean="0"/>
          </a:p>
          <a:p>
            <a:r>
              <a:rPr lang="en-US" sz="2000" b="1" dirty="0"/>
              <a:t>BBQ pork </a:t>
            </a:r>
            <a:r>
              <a:rPr lang="en-US" sz="2000" b="1" dirty="0" smtClean="0"/>
              <a:t>chops</a:t>
            </a:r>
          </a:p>
          <a:p>
            <a:r>
              <a:rPr lang="en-US" sz="2000" b="1" dirty="0"/>
              <a:t>Grilled chicken </a:t>
            </a:r>
          </a:p>
          <a:p>
            <a:r>
              <a:rPr lang="en-US" sz="2000" b="1" dirty="0"/>
              <a:t>Fried </a:t>
            </a:r>
            <a:r>
              <a:rPr lang="en-US" sz="2000" b="1" dirty="0" smtClean="0"/>
              <a:t>fish</a:t>
            </a:r>
          </a:p>
          <a:p>
            <a:r>
              <a:rPr lang="en-US" sz="2000" b="1" dirty="0"/>
              <a:t>Roasted </a:t>
            </a:r>
            <a:r>
              <a:rPr lang="en-US" sz="2000" b="1" dirty="0" smtClean="0"/>
              <a:t>zucchini</a:t>
            </a:r>
          </a:p>
          <a:p>
            <a:r>
              <a:rPr lang="en-US" sz="2000" b="1" dirty="0"/>
              <a:t>Creamed </a:t>
            </a:r>
            <a:r>
              <a:rPr lang="en-US" sz="2000" b="1" dirty="0" smtClean="0"/>
              <a:t>spinach</a:t>
            </a:r>
          </a:p>
          <a:p>
            <a:r>
              <a:rPr lang="en-US" sz="2000" b="1" dirty="0" smtClean="0"/>
              <a:t>Mac </a:t>
            </a:r>
            <a:r>
              <a:rPr lang="en-US" sz="2000" b="1" dirty="0"/>
              <a:t>and </a:t>
            </a:r>
            <a:r>
              <a:rPr lang="en-US" sz="2000" b="1" dirty="0" smtClean="0"/>
              <a:t>Cheese</a:t>
            </a:r>
            <a:endParaRPr lang="en-US" dirty="0" smtClean="0"/>
          </a:p>
          <a:p>
            <a:endParaRPr lang="en-US" dirty="0"/>
          </a:p>
        </p:txBody>
      </p:sp>
      <p:sp>
        <p:nvSpPr>
          <p:cNvPr id="15" name="TextBox 14"/>
          <p:cNvSpPr txBox="1"/>
          <p:nvPr/>
        </p:nvSpPr>
        <p:spPr>
          <a:xfrm>
            <a:off x="2659530" y="3499221"/>
            <a:ext cx="2046941" cy="1200329"/>
          </a:xfrm>
          <a:prstGeom prst="rect">
            <a:avLst/>
          </a:prstGeom>
          <a:noFill/>
        </p:spPr>
        <p:txBody>
          <a:bodyPr wrap="square" rtlCol="0">
            <a:spAutoFit/>
          </a:bodyPr>
          <a:lstStyle/>
          <a:p>
            <a:r>
              <a:rPr lang="en-US" dirty="0">
                <a:solidFill>
                  <a:srgbClr val="008000"/>
                </a:solidFill>
              </a:rPr>
              <a:t>Grilled </a:t>
            </a:r>
            <a:r>
              <a:rPr lang="en-US" dirty="0" smtClean="0">
                <a:solidFill>
                  <a:srgbClr val="008000"/>
                </a:solidFill>
              </a:rPr>
              <a:t>chicken</a:t>
            </a:r>
          </a:p>
          <a:p>
            <a:r>
              <a:rPr lang="en-US" dirty="0" smtClean="0">
                <a:solidFill>
                  <a:srgbClr val="DDDD00"/>
                </a:solidFill>
              </a:rPr>
              <a:t>BBQ </a:t>
            </a:r>
            <a:r>
              <a:rPr lang="en-US" dirty="0">
                <a:solidFill>
                  <a:srgbClr val="DDDD00"/>
                </a:solidFill>
              </a:rPr>
              <a:t>pork </a:t>
            </a:r>
            <a:r>
              <a:rPr lang="en-US" dirty="0" smtClean="0">
                <a:solidFill>
                  <a:srgbClr val="DDDD00"/>
                </a:solidFill>
              </a:rPr>
              <a:t>chops</a:t>
            </a:r>
            <a:endParaRPr lang="en-US" dirty="0">
              <a:solidFill>
                <a:srgbClr val="008000"/>
              </a:solidFill>
            </a:endParaRPr>
          </a:p>
          <a:p>
            <a:r>
              <a:rPr lang="en-US" dirty="0" smtClean="0">
                <a:solidFill>
                  <a:srgbClr val="FF0000"/>
                </a:solidFill>
              </a:rPr>
              <a:t>Fried </a:t>
            </a:r>
            <a:r>
              <a:rPr lang="en-US" dirty="0">
                <a:solidFill>
                  <a:srgbClr val="FF0000"/>
                </a:solidFill>
              </a:rPr>
              <a:t>fish </a:t>
            </a:r>
          </a:p>
          <a:p>
            <a:endParaRPr lang="en-US" dirty="0"/>
          </a:p>
        </p:txBody>
      </p:sp>
      <p:sp>
        <p:nvSpPr>
          <p:cNvPr id="5" name="Rectangle 4"/>
          <p:cNvSpPr/>
          <p:nvPr/>
        </p:nvSpPr>
        <p:spPr>
          <a:xfrm>
            <a:off x="6923928" y="3576107"/>
            <a:ext cx="2115483" cy="1754327"/>
          </a:xfrm>
          <a:prstGeom prst="rect">
            <a:avLst/>
          </a:prstGeom>
        </p:spPr>
        <p:txBody>
          <a:bodyPr wrap="square">
            <a:spAutoFit/>
          </a:bodyPr>
          <a:lstStyle/>
          <a:p>
            <a:r>
              <a:rPr lang="en-US" dirty="0">
                <a:solidFill>
                  <a:srgbClr val="008000"/>
                </a:solidFill>
              </a:rPr>
              <a:t>Steamed green </a:t>
            </a:r>
            <a:r>
              <a:rPr lang="en-US" dirty="0" smtClean="0">
                <a:solidFill>
                  <a:srgbClr val="008000"/>
                </a:solidFill>
              </a:rPr>
              <a:t>beans</a:t>
            </a:r>
          </a:p>
          <a:p>
            <a:r>
              <a:rPr lang="en-US" dirty="0" smtClean="0">
                <a:solidFill>
                  <a:srgbClr val="008000"/>
                </a:solidFill>
              </a:rPr>
              <a:t>Roasted zucchini</a:t>
            </a:r>
            <a:endParaRPr lang="en-US" dirty="0">
              <a:solidFill>
                <a:srgbClr val="008000"/>
              </a:solidFill>
            </a:endParaRPr>
          </a:p>
          <a:p>
            <a:r>
              <a:rPr lang="en-US" dirty="0" smtClean="0">
                <a:solidFill>
                  <a:srgbClr val="FF0000"/>
                </a:solidFill>
              </a:rPr>
              <a:t>Creamed </a:t>
            </a:r>
            <a:r>
              <a:rPr lang="en-US" dirty="0">
                <a:solidFill>
                  <a:srgbClr val="FF0000"/>
                </a:solidFill>
              </a:rPr>
              <a:t>spinach</a:t>
            </a:r>
          </a:p>
          <a:p>
            <a:endParaRPr lang="en-US" dirty="0">
              <a:solidFill>
                <a:srgbClr val="008000"/>
              </a:solidFill>
            </a:endParaRPr>
          </a:p>
          <a:p>
            <a:endParaRPr lang="en-US" dirty="0">
              <a:solidFill>
                <a:srgbClr val="008000"/>
              </a:solidFill>
            </a:endParaRPr>
          </a:p>
        </p:txBody>
      </p:sp>
      <p:pic>
        <p:nvPicPr>
          <p:cNvPr id="6" name="Picture 5" descr="Screen Shot 2016-03-22 at 10.19.48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9530" y="1494443"/>
            <a:ext cx="6031404" cy="2067534"/>
          </a:xfrm>
          <a:prstGeom prst="rect">
            <a:avLst/>
          </a:prstGeom>
        </p:spPr>
      </p:pic>
    </p:spTree>
    <p:extLst>
      <p:ext uri="{BB962C8B-B14F-4D97-AF65-F5344CB8AC3E}">
        <p14:creationId xmlns:p14="http://schemas.microsoft.com/office/powerpoint/2010/main" val="3782524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2000"/>
                                        <p:tgtEl>
                                          <p:spTgt spid="9"/>
                                        </p:tgtEl>
                                      </p:cBhvr>
                                    </p:animEffect>
                                    <p:anim calcmode="lin" valueType="num">
                                      <p:cBhvr>
                                        <p:cTn id="16" dur="2000" fill="hold"/>
                                        <p:tgtEl>
                                          <p:spTgt spid="9"/>
                                        </p:tgtEl>
                                        <p:attrNameLst>
                                          <p:attrName>style.rotation</p:attrName>
                                        </p:attrNameLst>
                                      </p:cBhvr>
                                      <p:tavLst>
                                        <p:tav tm="0">
                                          <p:val>
                                            <p:fltVal val="720"/>
                                          </p:val>
                                        </p:tav>
                                        <p:tav tm="100000">
                                          <p:val>
                                            <p:fltVal val="0"/>
                                          </p:val>
                                        </p:tav>
                                      </p:tavLst>
                                    </p:anim>
                                    <p:anim calcmode="lin" valueType="num">
                                      <p:cBhvr>
                                        <p:cTn id="17" dur="2000" fill="hold"/>
                                        <p:tgtEl>
                                          <p:spTgt spid="9"/>
                                        </p:tgtEl>
                                        <p:attrNameLst>
                                          <p:attrName>ppt_h</p:attrName>
                                        </p:attrNameLst>
                                      </p:cBhvr>
                                      <p:tavLst>
                                        <p:tav tm="0">
                                          <p:val>
                                            <p:fltVal val="0"/>
                                          </p:val>
                                        </p:tav>
                                        <p:tav tm="100000">
                                          <p:val>
                                            <p:strVal val="#ppt_h"/>
                                          </p:val>
                                        </p:tav>
                                      </p:tavLst>
                                    </p:anim>
                                    <p:anim calcmode="lin" valueType="num">
                                      <p:cBhvr>
                                        <p:cTn id="18"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30"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800" decel="100000"/>
                                        <p:tgtEl>
                                          <p:spTgt spid="5"/>
                                        </p:tgtEl>
                                      </p:cBhvr>
                                    </p:animEffect>
                                    <p:anim calcmode="lin" valueType="num">
                                      <p:cBhvr>
                                        <p:cTn id="24" dur="800" decel="100000" fill="hold"/>
                                        <p:tgtEl>
                                          <p:spTgt spid="5"/>
                                        </p:tgtEl>
                                        <p:attrNameLst>
                                          <p:attrName>style.rotation</p:attrName>
                                        </p:attrNameLst>
                                      </p:cBhvr>
                                      <p:tavLst>
                                        <p:tav tm="0">
                                          <p:val>
                                            <p:fltVal val="-90"/>
                                          </p:val>
                                        </p:tav>
                                        <p:tav tm="100000">
                                          <p:val>
                                            <p:fltVal val="0"/>
                                          </p:val>
                                        </p:tav>
                                      </p:tavLst>
                                    </p:anim>
                                    <p:anim calcmode="lin" valueType="num">
                                      <p:cBhvr>
                                        <p:cTn id="25" dur="800" decel="100000" fill="hold"/>
                                        <p:tgtEl>
                                          <p:spTgt spid="5"/>
                                        </p:tgtEl>
                                        <p:attrNameLst>
                                          <p:attrName>ppt_x</p:attrName>
                                        </p:attrNameLst>
                                      </p:cBhvr>
                                      <p:tavLst>
                                        <p:tav tm="0">
                                          <p:val>
                                            <p:strVal val="#ppt_x+0.4"/>
                                          </p:val>
                                        </p:tav>
                                        <p:tav tm="100000">
                                          <p:val>
                                            <p:strVal val="#ppt_x-0.05"/>
                                          </p:val>
                                        </p:tav>
                                      </p:tavLst>
                                    </p:anim>
                                    <p:anim calcmode="lin" valueType="num">
                                      <p:cBhvr>
                                        <p:cTn id="26" dur="800" decel="100000" fill="hold"/>
                                        <p:tgtEl>
                                          <p:spTgt spid="5"/>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40000"/>
          </a:blip>
          <a:stretch>
            <a:fillRect/>
          </a:stretch>
        </p:blipFill>
        <p:spPr>
          <a:xfrm>
            <a:off x="0" y="3879144"/>
            <a:ext cx="9144000" cy="2991556"/>
          </a:xfrm>
          <a:prstGeom prst="rect">
            <a:avLst/>
          </a:prstGeom>
        </p:spPr>
      </p:pic>
      <p:sp>
        <p:nvSpPr>
          <p:cNvPr id="2" name="Title 1"/>
          <p:cNvSpPr>
            <a:spLocks noGrp="1"/>
          </p:cNvSpPr>
          <p:nvPr>
            <p:ph type="title"/>
          </p:nvPr>
        </p:nvSpPr>
        <p:spPr/>
        <p:txBody>
          <a:bodyPr>
            <a:normAutofit/>
          </a:bodyPr>
          <a:lstStyle/>
          <a:p>
            <a:r>
              <a:rPr lang="en-US" dirty="0"/>
              <a:t>Armed Forces Recipe Service</a:t>
            </a:r>
          </a:p>
        </p:txBody>
      </p:sp>
      <p:sp>
        <p:nvSpPr>
          <p:cNvPr id="3" name="Content Placeholder 2"/>
          <p:cNvSpPr>
            <a:spLocks noGrp="1"/>
          </p:cNvSpPr>
          <p:nvPr>
            <p:ph idx="1"/>
          </p:nvPr>
        </p:nvSpPr>
        <p:spPr/>
        <p:txBody>
          <a:bodyPr/>
          <a:lstStyle/>
          <a:p>
            <a:r>
              <a:rPr lang="en-US" dirty="0"/>
              <a:t>AFRS is located at the Natick Soldier Research, Development, and Engineering Center</a:t>
            </a:r>
          </a:p>
          <a:p>
            <a:r>
              <a:rPr lang="en-US" dirty="0"/>
              <a:t>AFRS works to: </a:t>
            </a:r>
          </a:p>
          <a:p>
            <a:pPr lvl="1"/>
            <a:r>
              <a:rPr lang="en-US" dirty="0"/>
              <a:t>Create new recipes</a:t>
            </a:r>
          </a:p>
          <a:p>
            <a:pPr lvl="1"/>
            <a:r>
              <a:rPr lang="en-US" dirty="0"/>
              <a:t>Update and revise old recipes</a:t>
            </a:r>
          </a:p>
          <a:p>
            <a:pPr lvl="1"/>
            <a:r>
              <a:rPr lang="en-US" dirty="0"/>
              <a:t>Standardize recipes</a:t>
            </a:r>
          </a:p>
          <a:p>
            <a:pPr lvl="1"/>
            <a:r>
              <a:rPr lang="en-US" dirty="0"/>
              <a:t>Test local recipes</a:t>
            </a:r>
          </a:p>
          <a:p>
            <a:pPr lvl="1"/>
            <a:r>
              <a:rPr lang="en-US" dirty="0"/>
              <a:t>Provide dining facilities with standardized recipes </a:t>
            </a: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0" b="100000" l="10000" r="80909"/>
                    </a14:imgEffect>
                  </a14:imgLayer>
                </a14:imgProps>
              </a:ext>
            </a:extLst>
          </a:blip>
          <a:stretch>
            <a:fillRect/>
          </a:stretch>
        </p:blipFill>
        <p:spPr>
          <a:xfrm>
            <a:off x="5047087" y="2637740"/>
            <a:ext cx="2951505" cy="1609912"/>
          </a:xfrm>
          <a:prstGeom prst="rect">
            <a:avLst/>
          </a:prstGeom>
        </p:spPr>
      </p:pic>
      <p:pic>
        <p:nvPicPr>
          <p:cNvPr id="12" name="Picture 11"/>
          <p:cNvPicPr>
            <a:picLocks noChangeAspect="1"/>
          </p:cNvPicPr>
          <p:nvPr/>
        </p:nvPicPr>
        <p:blipFill>
          <a:blip r:embed="rId6">
            <a:extLst>
              <a:ext uri="{BEBA8EAE-BF5A-486C-A8C5-ECC9F3942E4B}">
                <a14:imgProps xmlns:a14="http://schemas.microsoft.com/office/drawing/2010/main">
                  <a14:imgLayer r:embed="rId7">
                    <a14:imgEffect>
                      <a14:backgroundRemoval t="0" b="98227" l="1266" r="99051"/>
                    </a14:imgEffect>
                  </a14:imgLayer>
                </a14:imgProps>
              </a:ext>
            </a:extLst>
          </a:blip>
          <a:stretch>
            <a:fillRect/>
          </a:stretch>
        </p:blipFill>
        <p:spPr>
          <a:xfrm>
            <a:off x="7137400" y="2458715"/>
            <a:ext cx="2006600" cy="1790700"/>
          </a:xfrm>
          <a:prstGeom prst="rect">
            <a:avLst/>
          </a:prstGeom>
        </p:spPr>
      </p:pic>
    </p:spTree>
    <p:extLst>
      <p:ext uri="{BB962C8B-B14F-4D97-AF65-F5344CB8AC3E}">
        <p14:creationId xmlns:p14="http://schemas.microsoft.com/office/powerpoint/2010/main" val="161979015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2000"/>
          </a:blip>
          <a:stretch>
            <a:fillRect/>
          </a:stretch>
        </p:blipFill>
        <p:spPr>
          <a:xfrm>
            <a:off x="0" y="3886200"/>
            <a:ext cx="9144000" cy="2991556"/>
          </a:xfrm>
          <a:prstGeom prst="rect">
            <a:avLst/>
          </a:prstGeom>
        </p:spPr>
      </p:pic>
      <p:sp>
        <p:nvSpPr>
          <p:cNvPr id="2" name="Title 1"/>
          <p:cNvSpPr>
            <a:spLocks noGrp="1"/>
          </p:cNvSpPr>
          <p:nvPr>
            <p:ph type="title"/>
          </p:nvPr>
        </p:nvSpPr>
        <p:spPr/>
        <p:txBody>
          <a:bodyPr/>
          <a:lstStyle/>
          <a:p>
            <a:r>
              <a:rPr lang="en-US" dirty="0" smtClean="0">
                <a:solidFill>
                  <a:srgbClr val="000000"/>
                </a:solidFill>
              </a:rPr>
              <a:t>Permanent: Posters</a:t>
            </a:r>
            <a:endParaRPr lang="en-US" dirty="0">
              <a:solidFill>
                <a:srgbClr val="000000"/>
              </a:solidFill>
            </a:endParaRPr>
          </a:p>
        </p:txBody>
      </p:sp>
      <p:pic>
        <p:nvPicPr>
          <p:cNvPr id="8" name="Picture 7" descr="Screen Shot 2015-07-30 at 10.56.26 A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8128" y="1499218"/>
            <a:ext cx="2673440" cy="3955011"/>
          </a:xfrm>
          <a:prstGeom prst="rect">
            <a:avLst/>
          </a:prstGeom>
        </p:spPr>
      </p:pic>
      <p:pic>
        <p:nvPicPr>
          <p:cNvPr id="9" name="Picture 8" descr="Screen Shot 2015-11-25 at 11.06.56 A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45736" y="1554175"/>
            <a:ext cx="2656189" cy="3910501"/>
          </a:xfrm>
          <a:prstGeom prst="rect">
            <a:avLst/>
          </a:prstGeom>
        </p:spPr>
      </p:pic>
      <p:pic>
        <p:nvPicPr>
          <p:cNvPr id="10" name="Picture 9" descr="Screen Shot 2015-07-30 at 11.11.01 A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4217" y="1534500"/>
            <a:ext cx="2640239" cy="3835819"/>
          </a:xfrm>
          <a:prstGeom prst="rect">
            <a:avLst/>
          </a:prstGeom>
        </p:spPr>
      </p:pic>
    </p:spTree>
    <p:extLst>
      <p:ext uri="{BB962C8B-B14F-4D97-AF65-F5344CB8AC3E}">
        <p14:creationId xmlns:p14="http://schemas.microsoft.com/office/powerpoint/2010/main" val="623718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8"/>
                                        </p:tgtEl>
                                      </p:cBhvr>
                                    </p:animEffect>
                                    <p:animScale>
                                      <p:cBhvr>
                                        <p:cTn id="7" dur="250" autoRev="1" fill="hold"/>
                                        <p:tgtEl>
                                          <p:spTgt spid="8"/>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500" tmFilter="0, 0; .2, .5; .8, .5; 1, 0"/>
                                        <p:tgtEl>
                                          <p:spTgt spid="10"/>
                                        </p:tgtEl>
                                      </p:cBhvr>
                                    </p:animEffect>
                                    <p:animScale>
                                      <p:cBhvr>
                                        <p:cTn id="1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alphaModFix amt="50000"/>
          </a:blip>
          <a:stretch>
            <a:fillRect/>
          </a:stretch>
        </p:blipFill>
        <p:spPr>
          <a:xfrm>
            <a:off x="0" y="3886200"/>
            <a:ext cx="9144000" cy="2991556"/>
          </a:xfrm>
          <a:prstGeom prst="rect">
            <a:avLst/>
          </a:prstGeom>
        </p:spPr>
      </p:pic>
      <p:sp>
        <p:nvSpPr>
          <p:cNvPr id="8" name="Title 1"/>
          <p:cNvSpPr>
            <a:spLocks noGrp="1"/>
          </p:cNvSpPr>
          <p:nvPr>
            <p:ph type="title"/>
          </p:nvPr>
        </p:nvSpPr>
        <p:spPr/>
        <p:txBody>
          <a:bodyPr>
            <a:noAutofit/>
          </a:bodyPr>
          <a:lstStyle/>
          <a:p>
            <a:r>
              <a:rPr lang="en-US" dirty="0" smtClean="0">
                <a:solidFill>
                  <a:srgbClr val="000000"/>
                </a:solidFill>
              </a:rPr>
              <a:t>Permanent: Table Signs</a:t>
            </a:r>
            <a:endParaRPr lang="en-US" sz="2400" dirty="0">
              <a:solidFill>
                <a:srgbClr val="000000"/>
              </a:solidFill>
            </a:endParaRPr>
          </a:p>
        </p:txBody>
      </p:sp>
      <p:sp>
        <p:nvSpPr>
          <p:cNvPr id="3" name="Content Placeholder 2"/>
          <p:cNvSpPr>
            <a:spLocks noGrp="1"/>
          </p:cNvSpPr>
          <p:nvPr>
            <p:ph sz="half" idx="1"/>
          </p:nvPr>
        </p:nvSpPr>
        <p:spPr/>
        <p:txBody>
          <a:bodyPr/>
          <a:lstStyle/>
          <a:p>
            <a:r>
              <a:rPr lang="en-US" dirty="0"/>
              <a:t>Introduction to Go for Green</a:t>
            </a:r>
            <a:r>
              <a:rPr lang="en-US" baseline="30000" dirty="0"/>
              <a:t>® </a:t>
            </a:r>
            <a:r>
              <a:rPr lang="en-US" dirty="0"/>
              <a:t>for service members</a:t>
            </a:r>
          </a:p>
          <a:p>
            <a:r>
              <a:rPr lang="en-US" dirty="0" smtClean="0"/>
              <a:t>Keep on tables throughout the galley</a:t>
            </a:r>
          </a:p>
          <a:p>
            <a:r>
              <a:rPr lang="en-US" dirty="0" smtClean="0"/>
              <a:t>Replace as needed </a:t>
            </a:r>
            <a:endParaRPr lang="en-US" dirty="0"/>
          </a:p>
        </p:txBody>
      </p:sp>
      <p:pic>
        <p:nvPicPr>
          <p:cNvPr id="13" name="Content Placeholder 2" descr="Screen Shot 2016-01-06 at 9.11.48 AM.png"/>
          <p:cNvPicPr>
            <a:picLocks noGrp="1" noChangeAspect="1"/>
          </p:cNvPicPr>
          <p:nvPr>
            <p:ph sz="half" idx="2"/>
          </p:nvPr>
        </p:nvPicPr>
        <p:blipFill>
          <a:blip r:embed="rId4" cstate="print">
            <a:extLst>
              <a:ext uri="{28A0092B-C50C-407E-A947-70E740481C1C}">
                <a14:useLocalDpi xmlns:a14="http://schemas.microsoft.com/office/drawing/2010/main" val="0"/>
              </a:ext>
            </a:extLst>
          </a:blip>
          <a:srcRect l="-20003" r="-20003"/>
          <a:stretch>
            <a:fillRect/>
          </a:stretch>
        </p:blipFill>
        <p:spPr/>
      </p:pic>
    </p:spTree>
    <p:extLst>
      <p:ext uri="{BB962C8B-B14F-4D97-AF65-F5344CB8AC3E}">
        <p14:creationId xmlns:p14="http://schemas.microsoft.com/office/powerpoint/2010/main" val="40847410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51000"/>
          </a:blip>
          <a:stretch>
            <a:fillRect/>
          </a:stretch>
        </p:blipFill>
        <p:spPr>
          <a:xfrm>
            <a:off x="0" y="3886200"/>
            <a:ext cx="9144000" cy="2991556"/>
          </a:xfrm>
          <a:prstGeom prst="rect">
            <a:avLst/>
          </a:prstGeom>
        </p:spPr>
      </p:pic>
      <p:sp>
        <p:nvSpPr>
          <p:cNvPr id="2" name="Title 1"/>
          <p:cNvSpPr>
            <a:spLocks noGrp="1"/>
          </p:cNvSpPr>
          <p:nvPr>
            <p:ph type="title"/>
          </p:nvPr>
        </p:nvSpPr>
        <p:spPr>
          <a:xfrm>
            <a:off x="1371600" y="198438"/>
            <a:ext cx="6528191" cy="1262062"/>
          </a:xfrm>
        </p:spPr>
        <p:txBody>
          <a:bodyPr/>
          <a:lstStyle/>
          <a:p>
            <a:r>
              <a:rPr lang="en-US" dirty="0"/>
              <a:t>Go for Green® Website </a:t>
            </a:r>
          </a:p>
        </p:txBody>
      </p:sp>
      <p:sp>
        <p:nvSpPr>
          <p:cNvPr id="3" name="Content Placeholder 2"/>
          <p:cNvSpPr>
            <a:spLocks noGrp="1"/>
          </p:cNvSpPr>
          <p:nvPr>
            <p:ph idx="1"/>
          </p:nvPr>
        </p:nvSpPr>
        <p:spPr>
          <a:xfrm>
            <a:off x="304800" y="1485900"/>
            <a:ext cx="8394700" cy="4825999"/>
          </a:xfrm>
        </p:spPr>
        <p:txBody>
          <a:bodyPr>
            <a:normAutofit/>
          </a:bodyPr>
          <a:lstStyle/>
          <a:p>
            <a:r>
              <a:rPr lang="en-US" dirty="0" smtClean="0"/>
              <a:t>Provides training modules/marketing materials</a:t>
            </a:r>
            <a:endParaRPr lang="en-US" dirty="0"/>
          </a:p>
          <a:p>
            <a:pPr marL="0" indent="0">
              <a:buNone/>
            </a:pPr>
            <a:endParaRPr lang="en-US" dirty="0" smtClean="0"/>
          </a:p>
          <a:p>
            <a:r>
              <a:rPr lang="en-US" dirty="0" smtClean="0"/>
              <a:t> NAVSUP G4G POC:</a:t>
            </a:r>
          </a:p>
          <a:p>
            <a:pPr marL="0" indent="0">
              <a:buNone/>
            </a:pPr>
            <a:r>
              <a:rPr lang="en-US" dirty="0"/>
              <a:t> </a:t>
            </a:r>
            <a:r>
              <a:rPr lang="en-US" dirty="0" smtClean="0"/>
              <a:t>    </a:t>
            </a:r>
            <a:r>
              <a:rPr lang="en-US" dirty="0" smtClean="0">
                <a:solidFill>
                  <a:srgbClr val="291FAF"/>
                </a:solidFill>
              </a:rPr>
              <a:t>jennifer.person-whip@navy.mil</a:t>
            </a:r>
          </a:p>
        </p:txBody>
      </p:sp>
      <p:sp>
        <p:nvSpPr>
          <p:cNvPr id="7" name="Rectangle 6"/>
          <p:cNvSpPr/>
          <p:nvPr/>
        </p:nvSpPr>
        <p:spPr>
          <a:xfrm>
            <a:off x="609599" y="2057400"/>
            <a:ext cx="7956551" cy="584775"/>
          </a:xfrm>
          <a:prstGeom prst="rect">
            <a:avLst/>
          </a:prstGeom>
        </p:spPr>
        <p:txBody>
          <a:bodyPr wrap="square">
            <a:spAutoFit/>
          </a:bodyPr>
          <a:lstStyle/>
          <a:p>
            <a:pPr lvl="0" algn="ctr" defTabSz="914400">
              <a:spcBef>
                <a:spcPts val="2000"/>
              </a:spcBef>
              <a:buClr>
                <a:srgbClr val="749805">
                  <a:lumMod val="60000"/>
                  <a:lumOff val="40000"/>
                </a:srgbClr>
              </a:buClr>
              <a:buSzPct val="110000"/>
            </a:pPr>
            <a:r>
              <a:rPr lang="en-US" sz="3200" dirty="0">
                <a:solidFill>
                  <a:srgbClr val="F2F2F2"/>
                </a:solidFill>
                <a:latin typeface="Calibri"/>
                <a:cs typeface="Calibri"/>
                <a:hlinkClick r:id="rId4"/>
              </a:rPr>
              <a:t>http://</a:t>
            </a:r>
            <a:r>
              <a:rPr lang="en-US" sz="3200" dirty="0" smtClean="0">
                <a:solidFill>
                  <a:schemeClr val="accent5">
                    <a:lumMod val="75000"/>
                  </a:schemeClr>
                </a:solidFill>
                <a:latin typeface="Calibri"/>
                <a:cs typeface="Calibri"/>
                <a:hlinkClick r:id="rId4"/>
              </a:rPr>
              <a:t>hprc-online.org/nutrition/go-for-green</a:t>
            </a:r>
            <a:endParaRPr lang="en-US" sz="3200" dirty="0" smtClean="0">
              <a:solidFill>
                <a:schemeClr val="accent5">
                  <a:lumMod val="75000"/>
                </a:schemeClr>
              </a:solidFill>
              <a:latin typeface="Calibri"/>
              <a:cs typeface="Calibri"/>
            </a:endParaRPr>
          </a:p>
        </p:txBody>
      </p:sp>
      <p:pic>
        <p:nvPicPr>
          <p:cNvPr id="8" name="Picture 7"/>
          <p:cNvPicPr>
            <a:picLocks noChangeAspect="1"/>
          </p:cNvPicPr>
          <p:nvPr/>
        </p:nvPicPr>
        <p:blipFill>
          <a:blip r:embed="rId5"/>
          <a:stretch>
            <a:fillRect/>
          </a:stretch>
        </p:blipFill>
        <p:spPr>
          <a:xfrm>
            <a:off x="3269778" y="3733800"/>
            <a:ext cx="2423300" cy="2595624"/>
          </a:xfrm>
          <a:prstGeom prst="rect">
            <a:avLst/>
          </a:prstGeom>
        </p:spPr>
      </p:pic>
    </p:spTree>
    <p:extLst>
      <p:ext uri="{BB962C8B-B14F-4D97-AF65-F5344CB8AC3E}">
        <p14:creationId xmlns:p14="http://schemas.microsoft.com/office/powerpoint/2010/main" val="3907919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40000"/>
          </a:blip>
          <a:stretch>
            <a:fillRect/>
          </a:stretch>
        </p:blipFill>
        <p:spPr>
          <a:xfrm>
            <a:off x="0" y="3879144"/>
            <a:ext cx="9144000" cy="2991556"/>
          </a:xfrm>
          <a:prstGeom prst="rect">
            <a:avLst/>
          </a:prstGeom>
        </p:spPr>
      </p:pic>
      <p:sp>
        <p:nvSpPr>
          <p:cNvPr id="2" name="Title 1"/>
          <p:cNvSpPr>
            <a:spLocks noGrp="1"/>
          </p:cNvSpPr>
          <p:nvPr>
            <p:ph type="title"/>
          </p:nvPr>
        </p:nvSpPr>
        <p:spPr/>
        <p:txBody>
          <a:bodyPr>
            <a:normAutofit/>
          </a:bodyPr>
          <a:lstStyle/>
          <a:p>
            <a:r>
              <a:rPr lang="en-US" dirty="0" smtClean="0"/>
              <a:t>SECNAV Directive </a:t>
            </a:r>
            <a:endParaRPr lang="en-US" dirty="0"/>
          </a:p>
        </p:txBody>
      </p:sp>
      <p:sp>
        <p:nvSpPr>
          <p:cNvPr id="3" name="Content Placeholder 2"/>
          <p:cNvSpPr>
            <a:spLocks noGrp="1"/>
          </p:cNvSpPr>
          <p:nvPr>
            <p:ph idx="1"/>
          </p:nvPr>
        </p:nvSpPr>
        <p:spPr/>
        <p:txBody>
          <a:bodyPr>
            <a:normAutofit/>
          </a:bodyPr>
          <a:lstStyle/>
          <a:p>
            <a:pPr lvl="0"/>
            <a:r>
              <a:rPr lang="en-US" dirty="0" smtClean="0"/>
              <a:t>SECNAV - directs </a:t>
            </a:r>
            <a:r>
              <a:rPr lang="en-US" dirty="0"/>
              <a:t>the Navy to advance nutrition efforts to provide healthier eating </a:t>
            </a:r>
            <a:r>
              <a:rPr lang="en-US" dirty="0" smtClean="0"/>
              <a:t>options</a:t>
            </a:r>
          </a:p>
          <a:p>
            <a:pPr lvl="0"/>
            <a:r>
              <a:rPr lang="en-US" dirty="0" smtClean="0"/>
              <a:t>NAVADMIN </a:t>
            </a:r>
            <a:r>
              <a:rPr lang="en-US" dirty="0"/>
              <a:t>178/15 calls for establishing Go </a:t>
            </a:r>
            <a:r>
              <a:rPr lang="en-US" dirty="0" smtClean="0"/>
              <a:t>for Green® (</a:t>
            </a:r>
            <a:r>
              <a:rPr lang="en-US" dirty="0"/>
              <a:t>G4G) ashore and </a:t>
            </a:r>
            <a:r>
              <a:rPr lang="en-US" dirty="0" smtClean="0"/>
              <a:t>afloat</a:t>
            </a:r>
          </a:p>
          <a:p>
            <a:pPr marL="0" lvl="0" indent="0">
              <a:buNone/>
            </a:pPr>
            <a:endParaRPr lang="en-US" dirty="0"/>
          </a:p>
          <a:p>
            <a:endParaRPr lang="en-US" dirty="0" smtClean="0"/>
          </a:p>
          <a:p>
            <a:pPr marL="0" indent="0">
              <a:buNone/>
            </a:pPr>
            <a:endParaRPr lang="en-US" dirty="0" smtClean="0"/>
          </a:p>
        </p:txBody>
      </p:sp>
      <p:pic>
        <p:nvPicPr>
          <p:cNvPr id="5" name="Picture 4"/>
          <p:cNvPicPr>
            <a:picLocks noChangeAspect="1"/>
          </p:cNvPicPr>
          <p:nvPr/>
        </p:nvPicPr>
        <p:blipFill>
          <a:blip r:embed="rId4"/>
          <a:stretch>
            <a:fillRect/>
          </a:stretch>
        </p:blipFill>
        <p:spPr>
          <a:xfrm>
            <a:off x="7137400" y="165100"/>
            <a:ext cx="1841500" cy="1841500"/>
          </a:xfrm>
          <a:prstGeom prst="rect">
            <a:avLst/>
          </a:prstGeom>
        </p:spPr>
      </p:pic>
    </p:spTree>
    <p:extLst>
      <p:ext uri="{BB962C8B-B14F-4D97-AF65-F5344CB8AC3E}">
        <p14:creationId xmlns:p14="http://schemas.microsoft.com/office/powerpoint/2010/main" val="4043046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50000"/>
          </a:blip>
          <a:stretch>
            <a:fillRect/>
          </a:stretch>
        </p:blipFill>
        <p:spPr>
          <a:xfrm>
            <a:off x="0" y="3886200"/>
            <a:ext cx="9144000" cy="2991556"/>
          </a:xfrm>
          <a:prstGeom prst="rect">
            <a:avLst/>
          </a:prstGeom>
        </p:spPr>
      </p:pic>
      <p:sp>
        <p:nvSpPr>
          <p:cNvPr id="2" name="Title 1"/>
          <p:cNvSpPr>
            <a:spLocks noGrp="1"/>
          </p:cNvSpPr>
          <p:nvPr>
            <p:ph type="title"/>
          </p:nvPr>
        </p:nvSpPr>
        <p:spPr>
          <a:xfrm>
            <a:off x="457200" y="274638"/>
            <a:ext cx="7124700" cy="1143000"/>
          </a:xfrm>
        </p:spPr>
        <p:txBody>
          <a:bodyPr>
            <a:normAutofit/>
          </a:bodyPr>
          <a:lstStyle/>
          <a:p>
            <a:r>
              <a:rPr lang="en-US" dirty="0" smtClean="0"/>
              <a:t>Rebranded &amp; Redesigned</a:t>
            </a:r>
            <a:endParaRPr lang="en-US" dirty="0"/>
          </a:p>
        </p:txBody>
      </p:sp>
      <p:sp>
        <p:nvSpPr>
          <p:cNvPr id="3" name="Content Placeholder 2"/>
          <p:cNvSpPr>
            <a:spLocks noGrp="1"/>
          </p:cNvSpPr>
          <p:nvPr>
            <p:ph idx="1"/>
          </p:nvPr>
        </p:nvSpPr>
        <p:spPr>
          <a:xfrm>
            <a:off x="495300" y="1511300"/>
            <a:ext cx="8293100" cy="4940300"/>
          </a:xfrm>
        </p:spPr>
        <p:txBody>
          <a:bodyPr>
            <a:normAutofit/>
          </a:bodyPr>
          <a:lstStyle/>
          <a:p>
            <a:pPr marL="457200" lvl="1" indent="0">
              <a:buNone/>
            </a:pPr>
            <a:r>
              <a:rPr lang="en-US" dirty="0" smtClean="0"/>
              <a:t>WHY?</a:t>
            </a:r>
          </a:p>
          <a:p>
            <a:pPr lvl="1">
              <a:buFontTx/>
              <a:buChar char="-"/>
            </a:pPr>
            <a:r>
              <a:rPr lang="en-US" dirty="0"/>
              <a:t>L</a:t>
            </a:r>
            <a:r>
              <a:rPr lang="en-US" dirty="0" smtClean="0"/>
              <a:t>essons learned </a:t>
            </a:r>
          </a:p>
          <a:p>
            <a:pPr lvl="1">
              <a:buFontTx/>
              <a:buChar char="-"/>
            </a:pPr>
            <a:r>
              <a:rPr lang="en-US" dirty="0" smtClean="0"/>
              <a:t>Standardize G4G for the food service operation</a:t>
            </a:r>
          </a:p>
          <a:p>
            <a:pPr lvl="1">
              <a:buFontTx/>
              <a:buChar char="-"/>
            </a:pPr>
            <a:r>
              <a:rPr lang="en-US" dirty="0"/>
              <a:t>Make Green-coded menu </a:t>
            </a:r>
            <a:r>
              <a:rPr lang="en-US" dirty="0" smtClean="0"/>
              <a:t>items visible</a:t>
            </a:r>
            <a:endParaRPr lang="en-US" dirty="0"/>
          </a:p>
          <a:p>
            <a:pPr lvl="1">
              <a:buFontTx/>
              <a:buChar char="-"/>
            </a:pPr>
            <a:r>
              <a:rPr lang="en-US" dirty="0" smtClean="0"/>
              <a:t>Global Joint Service program</a:t>
            </a:r>
            <a:endParaRPr lang="en-US" dirty="0"/>
          </a:p>
          <a:p>
            <a:pPr lvl="1">
              <a:buFontTx/>
              <a:buChar char="-"/>
            </a:pPr>
            <a:r>
              <a:rPr lang="en-US" dirty="0" smtClean="0"/>
              <a:t>Regain trust of the service member</a:t>
            </a:r>
          </a:p>
          <a:p>
            <a:pPr marL="457200" lvl="1" indent="0">
              <a:buNone/>
            </a:pPr>
            <a:endParaRPr lang="en-US" dirty="0"/>
          </a:p>
        </p:txBody>
      </p:sp>
      <p:pic>
        <p:nvPicPr>
          <p:cNvPr id="7" name="Picture 6" descr="Military_Seals.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21100" y="4826193"/>
            <a:ext cx="2463800" cy="1053907"/>
          </a:xfrm>
          <a:prstGeom prst="rect">
            <a:avLst/>
          </a:prstGeom>
        </p:spPr>
      </p:pic>
      <p:pic>
        <p:nvPicPr>
          <p:cNvPr id="8" name="Picture 7"/>
          <p:cNvPicPr>
            <a:picLocks noChangeAspect="1"/>
          </p:cNvPicPr>
          <p:nvPr/>
        </p:nvPicPr>
        <p:blipFill>
          <a:blip r:embed="rId5"/>
          <a:stretch>
            <a:fillRect/>
          </a:stretch>
        </p:blipFill>
        <p:spPr>
          <a:xfrm>
            <a:off x="7404100" y="473065"/>
            <a:ext cx="1203099" cy="1288653"/>
          </a:xfrm>
          <a:prstGeom prst="rect">
            <a:avLst/>
          </a:prstGeom>
        </p:spPr>
      </p:pic>
    </p:spTree>
    <p:extLst>
      <p:ext uri="{BB962C8B-B14F-4D97-AF65-F5344CB8AC3E}">
        <p14:creationId xmlns:p14="http://schemas.microsoft.com/office/powerpoint/2010/main" val="112025748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50000"/>
          </a:blip>
          <a:stretch>
            <a:fillRect/>
          </a:stretch>
        </p:blipFill>
        <p:spPr>
          <a:xfrm>
            <a:off x="0" y="3886200"/>
            <a:ext cx="9144000" cy="2991556"/>
          </a:xfrm>
          <a:prstGeom prst="rect">
            <a:avLst/>
          </a:prstGeom>
        </p:spPr>
      </p:pic>
      <p:sp>
        <p:nvSpPr>
          <p:cNvPr id="2" name="Title 1"/>
          <p:cNvSpPr>
            <a:spLocks noGrp="1"/>
          </p:cNvSpPr>
          <p:nvPr>
            <p:ph type="title"/>
          </p:nvPr>
        </p:nvSpPr>
        <p:spPr/>
        <p:txBody>
          <a:bodyPr>
            <a:normAutofit/>
          </a:bodyPr>
          <a:lstStyle/>
          <a:p>
            <a:r>
              <a:rPr lang="en-US" dirty="0"/>
              <a:t>Code # 1: Green, Yellow, Red </a:t>
            </a:r>
          </a:p>
        </p:txBody>
      </p:sp>
      <p:pic>
        <p:nvPicPr>
          <p:cNvPr id="7" name="Content Placeholder 9" descr="download.png"/>
          <p:cNvPicPr>
            <a:picLocks noGrp="1" noChangeAspect="1"/>
          </p:cNvPicPr>
          <p:nvPr>
            <p:ph sz="half" idx="1"/>
          </p:nvPr>
        </p:nvPicPr>
        <p:blipFill>
          <a:blip r:embed="rId4">
            <a:extLst>
              <a:ext uri="{BEBA8EAE-BF5A-486C-A8C5-ECC9F3942E4B}">
                <a14:imgProps xmlns:a14="http://schemas.microsoft.com/office/drawing/2010/main">
                  <a14:imgLayer r:embed="rId5">
                    <a14:imgEffect>
                      <a14:backgroundRemoval t="9906" b="100000" l="14858" r="84906"/>
                    </a14:imgEffect>
                  </a14:imgLayer>
                </a14:imgProps>
              </a:ext>
              <a:ext uri="{28A0092B-C50C-407E-A947-70E740481C1C}">
                <a14:useLocalDpi xmlns:a14="http://schemas.microsoft.com/office/drawing/2010/main" val="0"/>
              </a:ext>
            </a:extLst>
          </a:blip>
          <a:srcRect l="5384" r="5384"/>
          <a:stretch>
            <a:fillRect/>
          </a:stretch>
        </p:blipFill>
        <p:spPr>
          <a:xfrm>
            <a:off x="5105400" y="1371600"/>
            <a:ext cx="4038600" cy="4525963"/>
          </a:xfrm>
        </p:spPr>
      </p:pic>
      <p:sp>
        <p:nvSpPr>
          <p:cNvPr id="6" name="Rectangle 5"/>
          <p:cNvSpPr/>
          <p:nvPr/>
        </p:nvSpPr>
        <p:spPr>
          <a:xfrm>
            <a:off x="114300" y="2510592"/>
            <a:ext cx="5791200" cy="2616101"/>
          </a:xfrm>
          <a:prstGeom prst="rect">
            <a:avLst/>
          </a:prstGeom>
        </p:spPr>
        <p:txBody>
          <a:bodyPr wrap="square">
            <a:spAutoFit/>
          </a:bodyPr>
          <a:lstStyle/>
          <a:p>
            <a:r>
              <a:rPr lang="en-US" sz="3600" b="1" dirty="0">
                <a:solidFill>
                  <a:srgbClr val="008000"/>
                </a:solidFill>
              </a:rPr>
              <a:t>Green</a:t>
            </a:r>
            <a:r>
              <a:rPr lang="en-US" sz="2800" dirty="0"/>
              <a:t> </a:t>
            </a:r>
            <a:r>
              <a:rPr lang="en-US" sz="3600" dirty="0"/>
              <a:t>= EAT OFTEN</a:t>
            </a:r>
          </a:p>
          <a:p>
            <a:endParaRPr lang="en-US" sz="2800" dirty="0"/>
          </a:p>
          <a:p>
            <a:r>
              <a:rPr lang="en-US" sz="3600" b="1" dirty="0">
                <a:solidFill>
                  <a:srgbClr val="FFDD39"/>
                </a:solidFill>
              </a:rPr>
              <a:t>Yellow</a:t>
            </a:r>
            <a:r>
              <a:rPr lang="en-US" sz="3600" b="1" dirty="0">
                <a:solidFill>
                  <a:srgbClr val="EAB200"/>
                </a:solidFill>
              </a:rPr>
              <a:t> </a:t>
            </a:r>
            <a:r>
              <a:rPr lang="en-US" sz="3600" dirty="0"/>
              <a:t>= EAT </a:t>
            </a:r>
            <a:r>
              <a:rPr lang="en-US" sz="3600" dirty="0" smtClean="0"/>
              <a:t>OCCASIONALLY  </a:t>
            </a:r>
            <a:endParaRPr lang="en-US" sz="3600" dirty="0"/>
          </a:p>
          <a:p>
            <a:endParaRPr lang="en-US" sz="2800" dirty="0"/>
          </a:p>
          <a:p>
            <a:r>
              <a:rPr lang="en-US" sz="3600" b="1" dirty="0">
                <a:solidFill>
                  <a:srgbClr val="FF0000"/>
                </a:solidFill>
              </a:rPr>
              <a:t>Red</a:t>
            </a:r>
            <a:r>
              <a:rPr lang="en-US" sz="2800" dirty="0"/>
              <a:t> </a:t>
            </a:r>
            <a:r>
              <a:rPr lang="en-US" sz="3600" dirty="0"/>
              <a:t>= EAT RARELY</a:t>
            </a:r>
          </a:p>
        </p:txBody>
      </p:sp>
    </p:spTree>
    <p:extLst>
      <p:ext uri="{BB962C8B-B14F-4D97-AF65-F5344CB8AC3E}">
        <p14:creationId xmlns:p14="http://schemas.microsoft.com/office/powerpoint/2010/main" val="182339547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2000"/>
          </a:blip>
          <a:stretch>
            <a:fillRect/>
          </a:stretch>
        </p:blipFill>
        <p:spPr>
          <a:xfrm>
            <a:off x="0" y="3886200"/>
            <a:ext cx="9144000" cy="2991556"/>
          </a:xfrm>
          <a:prstGeom prst="rect">
            <a:avLst/>
          </a:prstGeom>
        </p:spPr>
      </p:pic>
      <p:sp>
        <p:nvSpPr>
          <p:cNvPr id="2" name="Title 1"/>
          <p:cNvSpPr>
            <a:spLocks noGrp="1"/>
          </p:cNvSpPr>
          <p:nvPr>
            <p:ph type="title"/>
          </p:nvPr>
        </p:nvSpPr>
        <p:spPr/>
        <p:txBody>
          <a:bodyPr/>
          <a:lstStyle/>
          <a:p>
            <a:r>
              <a:rPr lang="en-US" dirty="0" smtClean="0"/>
              <a:t>Go for Green® For Performance</a:t>
            </a:r>
            <a:endParaRPr lang="en-US" dirty="0"/>
          </a:p>
        </p:txBody>
      </p:sp>
      <p:sp>
        <p:nvSpPr>
          <p:cNvPr id="3" name="Content Placeholder 2"/>
          <p:cNvSpPr>
            <a:spLocks noGrp="1"/>
          </p:cNvSpPr>
          <p:nvPr>
            <p:ph idx="1"/>
          </p:nvPr>
        </p:nvSpPr>
        <p:spPr>
          <a:xfrm>
            <a:off x="215900" y="1600200"/>
            <a:ext cx="8763000" cy="4525963"/>
          </a:xfrm>
        </p:spPr>
        <p:txBody>
          <a:bodyPr>
            <a:normAutofit lnSpcReduction="10000"/>
          </a:bodyPr>
          <a:lstStyle/>
          <a:p>
            <a:r>
              <a:rPr lang="en-US" dirty="0" smtClean="0">
                <a:solidFill>
                  <a:srgbClr val="008000"/>
                </a:solidFill>
              </a:rPr>
              <a:t>Green: High-Performance Foods/Beverages </a:t>
            </a:r>
            <a:endParaRPr lang="en-US" dirty="0">
              <a:solidFill>
                <a:srgbClr val="008000"/>
              </a:solidFill>
            </a:endParaRPr>
          </a:p>
          <a:p>
            <a:pPr marL="0" indent="0">
              <a:buNone/>
            </a:pPr>
            <a:r>
              <a:rPr lang="en-US" dirty="0" smtClean="0">
                <a:solidFill>
                  <a:srgbClr val="008000"/>
                </a:solidFill>
              </a:rPr>
              <a:t>	– Preferred performance fuel </a:t>
            </a:r>
            <a:r>
              <a:rPr lang="en-US" dirty="0">
                <a:solidFill>
                  <a:srgbClr val="008000"/>
                </a:solidFill>
              </a:rPr>
              <a:t>for service 	members’ minds and </a:t>
            </a:r>
            <a:r>
              <a:rPr lang="en-US" dirty="0" smtClean="0">
                <a:solidFill>
                  <a:srgbClr val="008000"/>
                </a:solidFill>
              </a:rPr>
              <a:t>bodies</a:t>
            </a:r>
          </a:p>
          <a:p>
            <a:r>
              <a:rPr lang="en-US" dirty="0" smtClean="0">
                <a:solidFill>
                  <a:srgbClr val="EBEB00"/>
                </a:solidFill>
              </a:rPr>
              <a:t>Yellow: Moderate-Performance Foods/Beverages </a:t>
            </a:r>
          </a:p>
          <a:p>
            <a:pPr marL="0" indent="0">
              <a:buNone/>
            </a:pPr>
            <a:r>
              <a:rPr lang="en-US" dirty="0">
                <a:solidFill>
                  <a:srgbClr val="EBEB00"/>
                </a:solidFill>
              </a:rPr>
              <a:t>	</a:t>
            </a:r>
            <a:r>
              <a:rPr lang="en-US" dirty="0" smtClean="0">
                <a:solidFill>
                  <a:srgbClr val="EBEB00"/>
                </a:solidFill>
              </a:rPr>
              <a:t>– Less-effective fuel</a:t>
            </a:r>
          </a:p>
          <a:p>
            <a:r>
              <a:rPr lang="en-US" dirty="0" smtClean="0">
                <a:solidFill>
                  <a:srgbClr val="FF0000"/>
                </a:solidFill>
              </a:rPr>
              <a:t>Red: Performance-Limiting Foods/Beverages</a:t>
            </a:r>
          </a:p>
          <a:p>
            <a:pPr lvl="1"/>
            <a:r>
              <a:rPr lang="en-US" sz="3200" dirty="0" smtClean="0">
                <a:solidFill>
                  <a:srgbClr val="FF0000"/>
                </a:solidFill>
              </a:rPr>
              <a:t>Least-effective fuel</a:t>
            </a:r>
          </a:p>
          <a:p>
            <a:pPr marL="0" indent="0">
              <a:buNone/>
            </a:pPr>
            <a:r>
              <a:rPr lang="en-US" dirty="0" smtClean="0">
                <a:solidFill>
                  <a:srgbClr val="008000"/>
                </a:solidFill>
              </a:rPr>
              <a:t>		</a:t>
            </a:r>
            <a:endParaRPr lang="en-US" dirty="0">
              <a:solidFill>
                <a:srgbClr val="FF0000"/>
              </a:solidFill>
            </a:endParaRPr>
          </a:p>
        </p:txBody>
      </p:sp>
    </p:spTree>
    <p:extLst>
      <p:ext uri="{BB962C8B-B14F-4D97-AF65-F5344CB8AC3E}">
        <p14:creationId xmlns:p14="http://schemas.microsoft.com/office/powerpoint/2010/main" val="152225186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40000"/>
          </a:blip>
          <a:stretch>
            <a:fillRect/>
          </a:stretch>
        </p:blipFill>
        <p:spPr>
          <a:xfrm>
            <a:off x="0" y="3879144"/>
            <a:ext cx="9144000" cy="2991556"/>
          </a:xfrm>
          <a:prstGeom prst="rect">
            <a:avLst/>
          </a:prstGeom>
        </p:spPr>
      </p:pic>
      <p:sp>
        <p:nvSpPr>
          <p:cNvPr id="2" name="Title 1"/>
          <p:cNvSpPr>
            <a:spLocks noGrp="1"/>
          </p:cNvSpPr>
          <p:nvPr>
            <p:ph type="title"/>
          </p:nvPr>
        </p:nvSpPr>
        <p:spPr/>
        <p:txBody>
          <a:bodyPr>
            <a:normAutofit/>
          </a:bodyPr>
          <a:lstStyle/>
          <a:p>
            <a:r>
              <a:rPr lang="en-US" dirty="0"/>
              <a:t>Green, Yellow, Red Codes </a:t>
            </a:r>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617152801"/>
              </p:ext>
            </p:extLst>
          </p:nvPr>
        </p:nvGraphicFramePr>
        <p:xfrm>
          <a:off x="513644" y="1333265"/>
          <a:ext cx="8389056" cy="4656968"/>
        </p:xfrm>
        <a:graphic>
          <a:graphicData uri="http://schemas.openxmlformats.org/drawingml/2006/table">
            <a:tbl>
              <a:tblPr firstRow="1" bandRow="1">
                <a:tableStyleId>{10A1B5D5-9B99-4C35-A422-299274C87663}</a:tableStyleId>
              </a:tblPr>
              <a:tblGrid>
                <a:gridCol w="1410658"/>
                <a:gridCol w="2150028"/>
                <a:gridCol w="2230364"/>
                <a:gridCol w="2598006"/>
              </a:tblGrid>
              <a:tr h="978517">
                <a:tc>
                  <a:txBody>
                    <a:bodyPr/>
                    <a:lstStyle/>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smtClean="0"/>
                    </a:p>
                    <a:p>
                      <a:endParaRPr lang="en-US" dirty="0" smtClean="0"/>
                    </a:p>
                    <a:p>
                      <a:r>
                        <a:rPr lang="en-US" sz="2400" dirty="0" smtClean="0">
                          <a:solidFill>
                            <a:srgbClr val="008000"/>
                          </a:solidFill>
                        </a:rPr>
                        <a:t>  GREEN</a:t>
                      </a:r>
                      <a:r>
                        <a:rPr lang="en-US" dirty="0" smtClean="0">
                          <a:solidFill>
                            <a:srgbClr val="008000"/>
                          </a:solidFill>
                        </a:rPr>
                        <a:t> </a:t>
                      </a:r>
                      <a:endParaRPr lang="en-US" dirty="0">
                        <a:solidFill>
                          <a:srgbClr val="008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smtClean="0"/>
                    </a:p>
                    <a:p>
                      <a:endParaRPr lang="en-US" dirty="0" smtClean="0"/>
                    </a:p>
                    <a:p>
                      <a:r>
                        <a:rPr lang="en-US" sz="2400" dirty="0" smtClean="0">
                          <a:solidFill>
                            <a:srgbClr val="EAB200"/>
                          </a:solidFill>
                        </a:rPr>
                        <a:t>  YELLOW</a:t>
                      </a:r>
                      <a:endParaRPr lang="en-US" sz="2400" dirty="0">
                        <a:solidFill>
                          <a:srgbClr val="EAB2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endParaRPr lang="en-US" dirty="0" smtClean="0"/>
                    </a:p>
                    <a:p>
                      <a:endParaRPr lang="en-US" dirty="0" smtClean="0"/>
                    </a:p>
                    <a:p>
                      <a:r>
                        <a:rPr lang="en-US" sz="2400" dirty="0" smtClean="0">
                          <a:solidFill>
                            <a:srgbClr val="FF0000"/>
                          </a:solidFill>
                        </a:rPr>
                        <a:t>     RED</a:t>
                      </a:r>
                      <a:endParaRPr lang="en-US" sz="2400" dirty="0">
                        <a:solidFill>
                          <a:srgbClr val="FF0000"/>
                        </a:solidFill>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22693">
                <a:tc>
                  <a:txBody>
                    <a:bodyPr/>
                    <a:lstStyle/>
                    <a:p>
                      <a:r>
                        <a:rPr lang="en-US" sz="1800" b="1" dirty="0" smtClean="0"/>
                        <a:t>Processing</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Least-processed</a:t>
                      </a:r>
                      <a:r>
                        <a:rPr lang="en-US" baseline="0" dirty="0" smtClean="0"/>
                        <a:t> foods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Some processing</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Most-processed</a:t>
                      </a:r>
                      <a:r>
                        <a:rPr lang="en-US" baseline="0" dirty="0" smtClean="0"/>
                        <a:t> foods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622693">
                <a:tc>
                  <a:txBody>
                    <a:bodyPr/>
                    <a:lstStyle/>
                    <a:p>
                      <a:r>
                        <a:rPr lang="en-US" sz="1800" b="1" dirty="0" smtClean="0"/>
                        <a:t>Nutrients</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Whole foods, nutrient packed</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Some healthful nutrients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Lowest-quality ingredients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355825">
                <a:tc>
                  <a:txBody>
                    <a:bodyPr/>
                    <a:lstStyle/>
                    <a:p>
                      <a:r>
                        <a:rPr lang="en-US" sz="1800" b="1" dirty="0" smtClean="0"/>
                        <a:t>Fiber</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High in fiber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Lower in fiber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Minimal</a:t>
                      </a:r>
                      <a:r>
                        <a:rPr lang="en-US" baseline="0" dirty="0" smtClean="0"/>
                        <a:t> fiber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1133378">
                <a:tc>
                  <a:txBody>
                    <a:bodyPr/>
                    <a:lstStyle/>
                    <a:p>
                      <a:r>
                        <a:rPr lang="en-US" sz="1800" b="1" dirty="0" smtClean="0"/>
                        <a:t>Sugar</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Low in added</a:t>
                      </a:r>
                      <a:r>
                        <a:rPr lang="en-US" baseline="0" dirty="0" smtClean="0"/>
                        <a:t> sugar</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Added sugar or artificial</a:t>
                      </a:r>
                      <a:r>
                        <a:rPr lang="en-US" baseline="0" dirty="0" smtClean="0"/>
                        <a:t> sweeteners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Added sugar or artificial</a:t>
                      </a:r>
                      <a:r>
                        <a:rPr lang="en-US" baseline="0" dirty="0" smtClean="0"/>
                        <a:t> sweeteners</a:t>
                      </a:r>
                      <a:endParaRPr lang="en-US" dirty="0" smtClean="0"/>
                    </a:p>
                    <a:p>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r h="871830">
                <a:tc>
                  <a:txBody>
                    <a:bodyPr/>
                    <a:lstStyle/>
                    <a:p>
                      <a:r>
                        <a:rPr lang="en-US" sz="1800" b="1" dirty="0" smtClean="0"/>
                        <a:t>Fat</a:t>
                      </a:r>
                      <a:endParaRPr lang="en-US" sz="1800" b="1"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Healthy fats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Poor-quality fats</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c>
                  <a:txBody>
                    <a:bodyPr/>
                    <a:lstStyle/>
                    <a:p>
                      <a:r>
                        <a:rPr lang="en-US" dirty="0" smtClean="0"/>
                        <a:t>Excess</a:t>
                      </a:r>
                      <a:r>
                        <a:rPr lang="en-US" baseline="0" dirty="0" smtClean="0"/>
                        <a:t> fats / Trans fats</a:t>
                      </a:r>
                    </a:p>
                    <a:p>
                      <a:r>
                        <a:rPr lang="en-US" baseline="0" dirty="0" smtClean="0"/>
                        <a:t>Fried foods </a:t>
                      </a:r>
                      <a:endParaRPr lang="en-US" dirty="0"/>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noFill/>
                  </a:tcPr>
                </a:tc>
              </a:tr>
            </a:tbl>
          </a:graphicData>
        </a:graphic>
      </p:graphicFrame>
      <p:pic>
        <p:nvPicPr>
          <p:cNvPr id="8" name="Picture 7"/>
          <p:cNvPicPr>
            <a:picLocks noChangeAspect="1"/>
          </p:cNvPicPr>
          <p:nvPr/>
        </p:nvPicPr>
        <p:blipFill>
          <a:blip r:embed="rId4"/>
          <a:stretch>
            <a:fillRect/>
          </a:stretch>
        </p:blipFill>
        <p:spPr>
          <a:xfrm>
            <a:off x="2793999" y="1377624"/>
            <a:ext cx="1227667" cy="1177897"/>
          </a:xfrm>
          <a:prstGeom prst="rect">
            <a:avLst/>
          </a:prstGeom>
        </p:spPr>
      </p:pic>
      <p:pic>
        <p:nvPicPr>
          <p:cNvPr id="9" name="Picture 8"/>
          <p:cNvPicPr>
            <a:picLocks noChangeAspect="1"/>
          </p:cNvPicPr>
          <p:nvPr/>
        </p:nvPicPr>
        <p:blipFill>
          <a:blip r:embed="rId5"/>
          <a:stretch>
            <a:fillRect/>
          </a:stretch>
        </p:blipFill>
        <p:spPr>
          <a:xfrm>
            <a:off x="5146321" y="1289384"/>
            <a:ext cx="1334457" cy="1315528"/>
          </a:xfrm>
          <a:prstGeom prst="rect">
            <a:avLst/>
          </a:prstGeom>
        </p:spPr>
      </p:pic>
      <p:pic>
        <p:nvPicPr>
          <p:cNvPr id="10" name="Picture 9"/>
          <p:cNvPicPr>
            <a:picLocks noChangeAspect="1"/>
          </p:cNvPicPr>
          <p:nvPr/>
        </p:nvPicPr>
        <p:blipFill>
          <a:blip r:embed="rId6"/>
          <a:stretch>
            <a:fillRect/>
          </a:stretch>
        </p:blipFill>
        <p:spPr>
          <a:xfrm>
            <a:off x="7318858" y="1243189"/>
            <a:ext cx="1336897" cy="1282699"/>
          </a:xfrm>
          <a:prstGeom prst="rect">
            <a:avLst/>
          </a:prstGeom>
        </p:spPr>
      </p:pic>
    </p:spTree>
    <p:extLst>
      <p:ext uri="{BB962C8B-B14F-4D97-AF65-F5344CB8AC3E}">
        <p14:creationId xmlns:p14="http://schemas.microsoft.com/office/powerpoint/2010/main" val="4102414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51000"/>
          </a:blip>
          <a:stretch>
            <a:fillRect/>
          </a:stretch>
        </p:blipFill>
        <p:spPr>
          <a:xfrm>
            <a:off x="0" y="3886200"/>
            <a:ext cx="9144000" cy="2991556"/>
          </a:xfrm>
          <a:prstGeom prst="rect">
            <a:avLst/>
          </a:prstGeom>
        </p:spPr>
      </p:pic>
      <p:sp>
        <p:nvSpPr>
          <p:cNvPr id="2" name="Title 1"/>
          <p:cNvSpPr>
            <a:spLocks noGrp="1"/>
          </p:cNvSpPr>
          <p:nvPr>
            <p:ph type="title"/>
          </p:nvPr>
        </p:nvSpPr>
        <p:spPr/>
        <p:txBody>
          <a:bodyPr/>
          <a:lstStyle/>
          <a:p>
            <a:r>
              <a:rPr lang="en-US" dirty="0"/>
              <a:t>Code # 2: Sodium</a:t>
            </a:r>
          </a:p>
        </p:txBody>
      </p:sp>
      <p:sp>
        <p:nvSpPr>
          <p:cNvPr id="7" name="Content Placeholder 6"/>
          <p:cNvSpPr>
            <a:spLocks noGrp="1"/>
          </p:cNvSpPr>
          <p:nvPr>
            <p:ph idx="1"/>
          </p:nvPr>
        </p:nvSpPr>
        <p:spPr/>
        <p:txBody>
          <a:bodyPr/>
          <a:lstStyle/>
          <a:p>
            <a:r>
              <a:rPr lang="en-US" dirty="0"/>
              <a:t>Code # 2 is sodium or salt content</a:t>
            </a:r>
          </a:p>
          <a:p>
            <a:r>
              <a:rPr lang="en-US" dirty="0"/>
              <a:t>The amount of salt service members need varies from person to person</a:t>
            </a:r>
          </a:p>
          <a:p>
            <a:pPr lvl="1"/>
            <a:r>
              <a:rPr lang="en-US" dirty="0"/>
              <a:t>Too much can be bad</a:t>
            </a:r>
          </a:p>
          <a:p>
            <a:pPr lvl="1"/>
            <a:r>
              <a:rPr lang="en-US" dirty="0"/>
              <a:t>Too little can be bad</a:t>
            </a:r>
          </a:p>
          <a:p>
            <a:endParaRPr lang="en-US" dirty="0"/>
          </a:p>
        </p:txBody>
      </p:sp>
      <p:pic>
        <p:nvPicPr>
          <p:cNvPr id="8" name="Picture 7"/>
          <p:cNvPicPr>
            <a:picLocks noChangeAspect="1"/>
          </p:cNvPicPr>
          <p:nvPr/>
        </p:nvPicPr>
        <p:blipFill>
          <a:blip r:embed="rId4"/>
          <a:stretch>
            <a:fillRect/>
          </a:stretch>
        </p:blipFill>
        <p:spPr>
          <a:xfrm>
            <a:off x="2768601" y="4408869"/>
            <a:ext cx="1009954" cy="2017332"/>
          </a:xfrm>
          <a:prstGeom prst="rect">
            <a:avLst/>
          </a:prstGeom>
        </p:spPr>
      </p:pic>
      <p:pic>
        <p:nvPicPr>
          <p:cNvPr id="9" name="Picture 8"/>
          <p:cNvPicPr>
            <a:picLocks noChangeAspect="1"/>
          </p:cNvPicPr>
          <p:nvPr/>
        </p:nvPicPr>
        <p:blipFill>
          <a:blip r:embed="rId5"/>
          <a:stretch>
            <a:fillRect/>
          </a:stretch>
        </p:blipFill>
        <p:spPr>
          <a:xfrm>
            <a:off x="3955708" y="4453468"/>
            <a:ext cx="1141633" cy="2010832"/>
          </a:xfrm>
          <a:prstGeom prst="rect">
            <a:avLst/>
          </a:prstGeom>
        </p:spPr>
      </p:pic>
      <p:pic>
        <p:nvPicPr>
          <p:cNvPr id="10" name="Picture 9"/>
          <p:cNvPicPr>
            <a:picLocks noChangeAspect="1"/>
          </p:cNvPicPr>
          <p:nvPr/>
        </p:nvPicPr>
        <p:blipFill>
          <a:blip r:embed="rId6"/>
          <a:stretch>
            <a:fillRect/>
          </a:stretch>
        </p:blipFill>
        <p:spPr>
          <a:xfrm>
            <a:off x="5373511" y="4343400"/>
            <a:ext cx="899641" cy="2110888"/>
          </a:xfrm>
          <a:prstGeom prst="rect">
            <a:avLst/>
          </a:prstGeom>
        </p:spPr>
      </p:pic>
    </p:spTree>
    <p:extLst>
      <p:ext uri="{BB962C8B-B14F-4D97-AF65-F5344CB8AC3E}">
        <p14:creationId xmlns:p14="http://schemas.microsoft.com/office/powerpoint/2010/main" val="412165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alphaModFix amt="52000"/>
          </a:blip>
          <a:stretch>
            <a:fillRect/>
          </a:stretch>
        </p:blipFill>
        <p:spPr>
          <a:xfrm>
            <a:off x="0" y="3886200"/>
            <a:ext cx="9144000" cy="2991556"/>
          </a:xfrm>
          <a:prstGeom prst="rect">
            <a:avLst/>
          </a:prstGeom>
        </p:spPr>
      </p:pic>
      <p:sp>
        <p:nvSpPr>
          <p:cNvPr id="2" name="Title 1"/>
          <p:cNvSpPr>
            <a:spLocks noGrp="1"/>
          </p:cNvSpPr>
          <p:nvPr>
            <p:ph type="title"/>
          </p:nvPr>
        </p:nvSpPr>
        <p:spPr/>
        <p:txBody>
          <a:bodyPr/>
          <a:lstStyle/>
          <a:p>
            <a:r>
              <a:rPr lang="en-US" dirty="0" smtClean="0">
                <a:solidFill>
                  <a:srgbClr val="000000"/>
                </a:solidFill>
              </a:rPr>
              <a:t>Permanent: Food Cards</a:t>
            </a:r>
            <a:endParaRPr lang="en-US" dirty="0">
              <a:solidFill>
                <a:srgbClr val="000000"/>
              </a:solidFill>
            </a:endParaRPr>
          </a:p>
        </p:txBody>
      </p:sp>
      <p:pic>
        <p:nvPicPr>
          <p:cNvPr id="11" name="Picture 10" descr="Screen Shot 2016-01-06 at 3.58.05 PM.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5258" y="5247424"/>
            <a:ext cx="2173883" cy="1320212"/>
          </a:xfrm>
          <a:prstGeom prst="rect">
            <a:avLst/>
          </a:prstGeom>
        </p:spPr>
      </p:pic>
      <p:pic>
        <p:nvPicPr>
          <p:cNvPr id="3" name="Picture 2" descr="Screen Shot 2016-01-06 at 3.57.52 PM.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33610" y="5242555"/>
            <a:ext cx="2248720" cy="1358505"/>
          </a:xfrm>
          <a:prstGeom prst="rect">
            <a:avLst/>
          </a:prstGeom>
        </p:spPr>
      </p:pic>
      <p:pic>
        <p:nvPicPr>
          <p:cNvPr id="5" name="Picture 4" descr="Screen Shot 2016-01-06 at 3.56.57 PM.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19044" y="5284000"/>
            <a:ext cx="2236726" cy="1366116"/>
          </a:xfrm>
          <a:prstGeom prst="rect">
            <a:avLst/>
          </a:prstGeom>
        </p:spPr>
      </p:pic>
      <p:pic>
        <p:nvPicPr>
          <p:cNvPr id="6" name="Picture 5" descr="G4G Food Card Info 010616.pd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553936" y="1201978"/>
            <a:ext cx="6232457" cy="3739474"/>
          </a:xfrm>
          <a:prstGeom prst="rect">
            <a:avLst/>
          </a:prstGeom>
        </p:spPr>
      </p:pic>
    </p:spTree>
    <p:extLst>
      <p:ext uri="{BB962C8B-B14F-4D97-AF65-F5344CB8AC3E}">
        <p14:creationId xmlns:p14="http://schemas.microsoft.com/office/powerpoint/2010/main" val="6766067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alphaModFix amt="50000"/>
          </a:blip>
          <a:stretch>
            <a:fillRect/>
          </a:stretch>
        </p:blipFill>
        <p:spPr>
          <a:xfrm>
            <a:off x="0" y="3886200"/>
            <a:ext cx="9144000" cy="2991556"/>
          </a:xfrm>
          <a:prstGeom prst="rect">
            <a:avLst/>
          </a:prstGeom>
        </p:spPr>
      </p:pic>
      <p:sp>
        <p:nvSpPr>
          <p:cNvPr id="2" name="Title 1"/>
          <p:cNvSpPr>
            <a:spLocks noGrp="1"/>
          </p:cNvSpPr>
          <p:nvPr>
            <p:ph type="title"/>
          </p:nvPr>
        </p:nvSpPr>
        <p:spPr>
          <a:xfrm>
            <a:off x="977900" y="249238"/>
            <a:ext cx="7124700" cy="1143000"/>
          </a:xfrm>
        </p:spPr>
        <p:txBody>
          <a:bodyPr>
            <a:normAutofit/>
          </a:bodyPr>
          <a:lstStyle/>
          <a:p>
            <a:r>
              <a:rPr lang="en-US" dirty="0"/>
              <a:t>Food Cards/Beverage Cards</a:t>
            </a:r>
          </a:p>
        </p:txBody>
      </p:sp>
      <p:pic>
        <p:nvPicPr>
          <p:cNvPr id="6" name="Picture 5" descr="Screen Shot 2015-12-24 at 11.09.00 A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4250" y="2025650"/>
            <a:ext cx="4762500" cy="2806700"/>
          </a:xfrm>
          <a:prstGeom prst="rect">
            <a:avLst/>
          </a:prstGeom>
        </p:spPr>
      </p:pic>
      <p:sp>
        <p:nvSpPr>
          <p:cNvPr id="10" name="TextBox 9"/>
          <p:cNvSpPr txBox="1"/>
          <p:nvPr/>
        </p:nvSpPr>
        <p:spPr>
          <a:xfrm>
            <a:off x="674509" y="1885245"/>
            <a:ext cx="1179691" cy="1015663"/>
          </a:xfrm>
          <a:prstGeom prst="rect">
            <a:avLst/>
          </a:prstGeom>
          <a:noFill/>
        </p:spPr>
        <p:txBody>
          <a:bodyPr wrap="square" rtlCol="0">
            <a:spAutoFit/>
          </a:bodyPr>
          <a:lstStyle/>
          <a:p>
            <a:r>
              <a:rPr lang="en-US" sz="2000" dirty="0" smtClean="0"/>
              <a:t>Food or beverage name</a:t>
            </a:r>
            <a:endParaRPr lang="en-US" sz="2000" dirty="0"/>
          </a:p>
        </p:txBody>
      </p:sp>
      <p:sp>
        <p:nvSpPr>
          <p:cNvPr id="11" name="TextBox 10"/>
          <p:cNvSpPr txBox="1"/>
          <p:nvPr/>
        </p:nvSpPr>
        <p:spPr>
          <a:xfrm>
            <a:off x="7035800" y="1476022"/>
            <a:ext cx="1879600" cy="1015663"/>
          </a:xfrm>
          <a:prstGeom prst="rect">
            <a:avLst/>
          </a:prstGeom>
          <a:noFill/>
        </p:spPr>
        <p:txBody>
          <a:bodyPr wrap="square" rtlCol="0">
            <a:spAutoFit/>
          </a:bodyPr>
          <a:lstStyle/>
          <a:p>
            <a:r>
              <a:rPr lang="en-US" sz="2000" u="sng" dirty="0" smtClean="0"/>
              <a:t>Code #1: </a:t>
            </a:r>
            <a:r>
              <a:rPr lang="en-US" sz="2000" dirty="0" smtClean="0"/>
              <a:t>Color</a:t>
            </a:r>
          </a:p>
          <a:p>
            <a:r>
              <a:rPr lang="en-US" sz="2000" dirty="0" smtClean="0"/>
              <a:t>Green, Yellow, or Red</a:t>
            </a:r>
            <a:endParaRPr lang="en-US" sz="2000" dirty="0"/>
          </a:p>
        </p:txBody>
      </p:sp>
      <p:sp>
        <p:nvSpPr>
          <p:cNvPr id="12" name="TextBox 11"/>
          <p:cNvSpPr txBox="1"/>
          <p:nvPr/>
        </p:nvSpPr>
        <p:spPr>
          <a:xfrm>
            <a:off x="141112" y="4792132"/>
            <a:ext cx="2043288" cy="1024468"/>
          </a:xfrm>
          <a:prstGeom prst="rect">
            <a:avLst/>
          </a:prstGeom>
          <a:noFill/>
        </p:spPr>
        <p:txBody>
          <a:bodyPr wrap="square" rtlCol="0">
            <a:spAutoFit/>
          </a:bodyPr>
          <a:lstStyle/>
          <a:p>
            <a:r>
              <a:rPr lang="en-US" sz="2000" u="sng" dirty="0" smtClean="0"/>
              <a:t>Code #2: </a:t>
            </a:r>
            <a:r>
              <a:rPr lang="en-US" sz="2000" dirty="0" smtClean="0"/>
              <a:t>Sodium</a:t>
            </a:r>
          </a:p>
          <a:p>
            <a:r>
              <a:rPr lang="en-US" sz="2000" dirty="0" smtClean="0"/>
              <a:t>Low, Moderate, or High</a:t>
            </a:r>
            <a:endParaRPr lang="en-US" sz="2000" dirty="0"/>
          </a:p>
        </p:txBody>
      </p:sp>
      <p:sp>
        <p:nvSpPr>
          <p:cNvPr id="13" name="Right Arrow 12"/>
          <p:cNvSpPr/>
          <p:nvPr/>
        </p:nvSpPr>
        <p:spPr>
          <a:xfrm>
            <a:off x="1181100" y="2844800"/>
            <a:ext cx="2120901" cy="491067"/>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Left Arrow 13"/>
          <p:cNvSpPr/>
          <p:nvPr/>
        </p:nvSpPr>
        <p:spPr>
          <a:xfrm>
            <a:off x="6364111" y="2486377"/>
            <a:ext cx="2314222" cy="465667"/>
          </a:xfrm>
          <a:prstGeom prst="lef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1"/>
              </a:solidFill>
            </a:endParaRPr>
          </a:p>
        </p:txBody>
      </p:sp>
      <p:sp>
        <p:nvSpPr>
          <p:cNvPr id="16" name="Right Arrow 15"/>
          <p:cNvSpPr/>
          <p:nvPr/>
        </p:nvSpPr>
        <p:spPr>
          <a:xfrm>
            <a:off x="1181101" y="4279900"/>
            <a:ext cx="1219200" cy="491067"/>
          </a:xfrm>
          <a:prstGeom prst="rightArrow">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082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animBg="1"/>
      <p:bldP spid="14" grpId="0" animBg="1"/>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962</TotalTime>
  <Words>3040</Words>
  <Application>Microsoft Office PowerPoint</Application>
  <PresentationFormat>On-screen Show (4:3)</PresentationFormat>
  <Paragraphs>260</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Go for Green® Navy </vt:lpstr>
      <vt:lpstr>SECNAV Directive </vt:lpstr>
      <vt:lpstr>Rebranded &amp; Redesigned</vt:lpstr>
      <vt:lpstr>Code # 1: Green, Yellow, Red </vt:lpstr>
      <vt:lpstr>Go for Green® For Performance</vt:lpstr>
      <vt:lpstr>Green, Yellow, Red Codes </vt:lpstr>
      <vt:lpstr>Code # 2: Sodium</vt:lpstr>
      <vt:lpstr>Permanent: Food Cards</vt:lpstr>
      <vt:lpstr>Food Cards/Beverage Cards</vt:lpstr>
      <vt:lpstr>G4G Approved Color-Code Table</vt:lpstr>
      <vt:lpstr>Display</vt:lpstr>
      <vt:lpstr>Food and Beverage Placement </vt:lpstr>
      <vt:lpstr>Food Placement Goals</vt:lpstr>
      <vt:lpstr>Hotline</vt:lpstr>
      <vt:lpstr>Hotline</vt:lpstr>
      <vt:lpstr>Armed Forces Recipe Service</vt:lpstr>
      <vt:lpstr>Permanent: Posters</vt:lpstr>
      <vt:lpstr>Permanent: Table Signs</vt:lpstr>
      <vt:lpstr>Go for Green® Website </vt:lpstr>
    </vt:vector>
  </TitlesOfParts>
  <Company>NMCI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jennifer.person-whip</dc:creator>
  <cp:lastModifiedBy>Teran, Vicki L CIV CNIC  HQ, N921</cp:lastModifiedBy>
  <cp:revision>30</cp:revision>
  <dcterms:created xsi:type="dcterms:W3CDTF">2016-02-05T14:24:55Z</dcterms:created>
  <dcterms:modified xsi:type="dcterms:W3CDTF">2017-03-16T11:49:32Z</dcterms:modified>
</cp:coreProperties>
</file>